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83" r:id="rId8"/>
    <p:sldId id="262" r:id="rId9"/>
    <p:sldId id="263" r:id="rId10"/>
    <p:sldId id="279" r:id="rId11"/>
    <p:sldId id="273" r:id="rId12"/>
    <p:sldId id="264" r:id="rId13"/>
    <p:sldId id="265" r:id="rId14"/>
    <p:sldId id="266" r:id="rId15"/>
    <p:sldId id="267" r:id="rId16"/>
    <p:sldId id="268" r:id="rId17"/>
    <p:sldId id="270" r:id="rId18"/>
    <p:sldId id="271" r:id="rId19"/>
    <p:sldId id="281" r:id="rId20"/>
    <p:sldId id="276" r:id="rId21"/>
    <p:sldId id="272"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44"/>
    <p:restoredTop sz="88317"/>
  </p:normalViewPr>
  <p:slideViewPr>
    <p:cSldViewPr snapToGrid="0" snapToObjects="1">
      <p:cViewPr varScale="1">
        <p:scale>
          <a:sx n="92" d="100"/>
          <a:sy n="92" d="100"/>
        </p:scale>
        <p:origin x="11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617B4-8997-A944-91D0-0E64A64B2DD7}" type="datetimeFigureOut">
              <a:rPr lang="en-US" smtClean="0"/>
              <a:t>10/25/19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71731-FAE8-7F42-A81E-B856C4B6237B}" type="slidenum">
              <a:rPr lang="en-US" smtClean="0"/>
              <a:t>‹#›</a:t>
            </a:fld>
            <a:endParaRPr lang="en-US"/>
          </a:p>
        </p:txBody>
      </p:sp>
    </p:spTree>
    <p:extLst>
      <p:ext uri="{BB962C8B-B14F-4D97-AF65-F5344CB8AC3E}">
        <p14:creationId xmlns:p14="http://schemas.microsoft.com/office/powerpoint/2010/main" val="1559722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1</a:t>
            </a:fld>
            <a:endParaRPr lang="en-US"/>
          </a:p>
        </p:txBody>
      </p:sp>
    </p:spTree>
    <p:extLst>
      <p:ext uri="{BB962C8B-B14F-4D97-AF65-F5344CB8AC3E}">
        <p14:creationId xmlns:p14="http://schemas.microsoft.com/office/powerpoint/2010/main" val="392934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10</a:t>
            </a:fld>
            <a:endParaRPr lang="en-US"/>
          </a:p>
        </p:txBody>
      </p:sp>
    </p:spTree>
    <p:extLst>
      <p:ext uri="{BB962C8B-B14F-4D97-AF65-F5344CB8AC3E}">
        <p14:creationId xmlns:p14="http://schemas.microsoft.com/office/powerpoint/2010/main" val="1276955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11</a:t>
            </a:fld>
            <a:endParaRPr lang="en-US"/>
          </a:p>
        </p:txBody>
      </p:sp>
    </p:spTree>
    <p:extLst>
      <p:ext uri="{BB962C8B-B14F-4D97-AF65-F5344CB8AC3E}">
        <p14:creationId xmlns:p14="http://schemas.microsoft.com/office/powerpoint/2010/main" val="3565836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12</a:t>
            </a:fld>
            <a:endParaRPr lang="en-US"/>
          </a:p>
        </p:txBody>
      </p:sp>
    </p:spTree>
    <p:extLst>
      <p:ext uri="{BB962C8B-B14F-4D97-AF65-F5344CB8AC3E}">
        <p14:creationId xmlns:p14="http://schemas.microsoft.com/office/powerpoint/2010/main" val="28502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13</a:t>
            </a:fld>
            <a:endParaRPr lang="en-US"/>
          </a:p>
        </p:txBody>
      </p:sp>
    </p:spTree>
    <p:extLst>
      <p:ext uri="{BB962C8B-B14F-4D97-AF65-F5344CB8AC3E}">
        <p14:creationId xmlns:p14="http://schemas.microsoft.com/office/powerpoint/2010/main" val="3321925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14</a:t>
            </a:fld>
            <a:endParaRPr lang="en-US"/>
          </a:p>
        </p:txBody>
      </p:sp>
    </p:spTree>
    <p:extLst>
      <p:ext uri="{BB962C8B-B14F-4D97-AF65-F5344CB8AC3E}">
        <p14:creationId xmlns:p14="http://schemas.microsoft.com/office/powerpoint/2010/main" val="3970013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Gill Sans MT" panose="020B0502020104020203" pitchFamily="34" charset="77"/>
            </a:endParaRPr>
          </a:p>
        </p:txBody>
      </p:sp>
      <p:sp>
        <p:nvSpPr>
          <p:cNvPr id="4" name="Slide Number Placeholder 3"/>
          <p:cNvSpPr>
            <a:spLocks noGrp="1"/>
          </p:cNvSpPr>
          <p:nvPr>
            <p:ph type="sldNum" sz="quarter" idx="5"/>
          </p:nvPr>
        </p:nvSpPr>
        <p:spPr/>
        <p:txBody>
          <a:bodyPr/>
          <a:lstStyle/>
          <a:p>
            <a:fld id="{05271731-FAE8-7F42-A81E-B856C4B6237B}" type="slidenum">
              <a:rPr lang="en-US" smtClean="0"/>
              <a:t>15</a:t>
            </a:fld>
            <a:endParaRPr lang="en-US"/>
          </a:p>
        </p:txBody>
      </p:sp>
    </p:spTree>
    <p:extLst>
      <p:ext uri="{BB962C8B-B14F-4D97-AF65-F5344CB8AC3E}">
        <p14:creationId xmlns:p14="http://schemas.microsoft.com/office/powerpoint/2010/main" val="2566464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16</a:t>
            </a:fld>
            <a:endParaRPr lang="en-US"/>
          </a:p>
        </p:txBody>
      </p:sp>
    </p:spTree>
    <p:extLst>
      <p:ext uri="{BB962C8B-B14F-4D97-AF65-F5344CB8AC3E}">
        <p14:creationId xmlns:p14="http://schemas.microsoft.com/office/powerpoint/2010/main" val="3470054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17</a:t>
            </a:fld>
            <a:endParaRPr lang="en-US"/>
          </a:p>
        </p:txBody>
      </p:sp>
    </p:spTree>
    <p:extLst>
      <p:ext uri="{BB962C8B-B14F-4D97-AF65-F5344CB8AC3E}">
        <p14:creationId xmlns:p14="http://schemas.microsoft.com/office/powerpoint/2010/main" val="3876929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18</a:t>
            </a:fld>
            <a:endParaRPr lang="en-US"/>
          </a:p>
        </p:txBody>
      </p:sp>
    </p:spTree>
    <p:extLst>
      <p:ext uri="{BB962C8B-B14F-4D97-AF65-F5344CB8AC3E}">
        <p14:creationId xmlns:p14="http://schemas.microsoft.com/office/powerpoint/2010/main" val="2505644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19</a:t>
            </a:fld>
            <a:endParaRPr lang="en-US"/>
          </a:p>
        </p:txBody>
      </p:sp>
    </p:spTree>
    <p:extLst>
      <p:ext uri="{BB962C8B-B14F-4D97-AF65-F5344CB8AC3E}">
        <p14:creationId xmlns:p14="http://schemas.microsoft.com/office/powerpoint/2010/main" val="132094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2</a:t>
            </a:fld>
            <a:endParaRPr lang="en-US"/>
          </a:p>
        </p:txBody>
      </p:sp>
    </p:spTree>
    <p:extLst>
      <p:ext uri="{BB962C8B-B14F-4D97-AF65-F5344CB8AC3E}">
        <p14:creationId xmlns:p14="http://schemas.microsoft.com/office/powerpoint/2010/main" val="3791218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20</a:t>
            </a:fld>
            <a:endParaRPr lang="en-US"/>
          </a:p>
        </p:txBody>
      </p:sp>
    </p:spTree>
    <p:extLst>
      <p:ext uri="{BB962C8B-B14F-4D97-AF65-F5344CB8AC3E}">
        <p14:creationId xmlns:p14="http://schemas.microsoft.com/office/powerpoint/2010/main" val="3144738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21</a:t>
            </a:fld>
            <a:endParaRPr lang="en-US"/>
          </a:p>
        </p:txBody>
      </p:sp>
    </p:spTree>
    <p:extLst>
      <p:ext uri="{BB962C8B-B14F-4D97-AF65-F5344CB8AC3E}">
        <p14:creationId xmlns:p14="http://schemas.microsoft.com/office/powerpoint/2010/main" val="2745735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22</a:t>
            </a:fld>
            <a:endParaRPr lang="en-US"/>
          </a:p>
        </p:txBody>
      </p:sp>
    </p:spTree>
    <p:extLst>
      <p:ext uri="{BB962C8B-B14F-4D97-AF65-F5344CB8AC3E}">
        <p14:creationId xmlns:p14="http://schemas.microsoft.com/office/powerpoint/2010/main" val="3207434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3</a:t>
            </a:fld>
            <a:endParaRPr lang="en-US"/>
          </a:p>
        </p:txBody>
      </p:sp>
    </p:spTree>
    <p:extLst>
      <p:ext uri="{BB962C8B-B14F-4D97-AF65-F5344CB8AC3E}">
        <p14:creationId xmlns:p14="http://schemas.microsoft.com/office/powerpoint/2010/main" val="28471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4</a:t>
            </a:fld>
            <a:endParaRPr lang="en-US"/>
          </a:p>
        </p:txBody>
      </p:sp>
    </p:spTree>
    <p:extLst>
      <p:ext uri="{BB962C8B-B14F-4D97-AF65-F5344CB8AC3E}">
        <p14:creationId xmlns:p14="http://schemas.microsoft.com/office/powerpoint/2010/main" val="1443030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5</a:t>
            </a:fld>
            <a:endParaRPr lang="en-US"/>
          </a:p>
        </p:txBody>
      </p:sp>
    </p:spTree>
    <p:extLst>
      <p:ext uri="{BB962C8B-B14F-4D97-AF65-F5344CB8AC3E}">
        <p14:creationId xmlns:p14="http://schemas.microsoft.com/office/powerpoint/2010/main" val="40024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6</a:t>
            </a:fld>
            <a:endParaRPr lang="en-US"/>
          </a:p>
        </p:txBody>
      </p:sp>
    </p:spTree>
    <p:extLst>
      <p:ext uri="{BB962C8B-B14F-4D97-AF65-F5344CB8AC3E}">
        <p14:creationId xmlns:p14="http://schemas.microsoft.com/office/powerpoint/2010/main" val="394530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7</a:t>
            </a:fld>
            <a:endParaRPr lang="en-US"/>
          </a:p>
        </p:txBody>
      </p:sp>
    </p:spTree>
    <p:extLst>
      <p:ext uri="{BB962C8B-B14F-4D97-AF65-F5344CB8AC3E}">
        <p14:creationId xmlns:p14="http://schemas.microsoft.com/office/powerpoint/2010/main" val="2579083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8</a:t>
            </a:fld>
            <a:endParaRPr lang="en-US"/>
          </a:p>
        </p:txBody>
      </p:sp>
    </p:spTree>
    <p:extLst>
      <p:ext uri="{BB962C8B-B14F-4D97-AF65-F5344CB8AC3E}">
        <p14:creationId xmlns:p14="http://schemas.microsoft.com/office/powerpoint/2010/main" val="166108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1731-FAE8-7F42-A81E-B856C4B6237B}" type="slidenum">
              <a:rPr lang="en-US" smtClean="0"/>
              <a:t>9</a:t>
            </a:fld>
            <a:endParaRPr lang="en-US"/>
          </a:p>
        </p:txBody>
      </p:sp>
    </p:spTree>
    <p:extLst>
      <p:ext uri="{BB962C8B-B14F-4D97-AF65-F5344CB8AC3E}">
        <p14:creationId xmlns:p14="http://schemas.microsoft.com/office/powerpoint/2010/main" val="3697011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EC06E-4FE9-DF4E-BED0-0FC2B5CB97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762F4E-D50D-B64A-8E82-E2F65C9232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4522E1-686D-D44E-9355-17BD14D49443}"/>
              </a:ext>
            </a:extLst>
          </p:cNvPr>
          <p:cNvSpPr>
            <a:spLocks noGrp="1"/>
          </p:cNvSpPr>
          <p:nvPr>
            <p:ph type="dt" sz="half" idx="10"/>
          </p:nvPr>
        </p:nvSpPr>
        <p:spPr/>
        <p:txBody>
          <a:bodyPr/>
          <a:lstStyle/>
          <a:p>
            <a:fld id="{CAF03F1B-EE20-5A4B-BDB0-28D80938B52B}" type="datetimeFigureOut">
              <a:rPr lang="en-US" smtClean="0"/>
              <a:t>10/25/19</a:t>
            </a:fld>
            <a:endParaRPr lang="en-US"/>
          </a:p>
        </p:txBody>
      </p:sp>
      <p:sp>
        <p:nvSpPr>
          <p:cNvPr id="5" name="Footer Placeholder 4">
            <a:extLst>
              <a:ext uri="{FF2B5EF4-FFF2-40B4-BE49-F238E27FC236}">
                <a16:creationId xmlns:a16="http://schemas.microsoft.com/office/drawing/2014/main" id="{3A3FE007-2219-3443-A25D-F18D2F799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DAA9CF-0A03-A841-84E9-E47122278102}"/>
              </a:ext>
            </a:extLst>
          </p:cNvPr>
          <p:cNvSpPr>
            <a:spLocks noGrp="1"/>
          </p:cNvSpPr>
          <p:nvPr>
            <p:ph type="sldNum" sz="quarter" idx="12"/>
          </p:nvPr>
        </p:nvSpPr>
        <p:spPr/>
        <p:txBody>
          <a:bodyPr/>
          <a:lstStyle/>
          <a:p>
            <a:fld id="{02A81457-8E5C-B342-BBDF-75A88BF8C7CF}" type="slidenum">
              <a:rPr lang="en-US" smtClean="0"/>
              <a:t>‹#›</a:t>
            </a:fld>
            <a:endParaRPr lang="en-US"/>
          </a:p>
        </p:txBody>
      </p:sp>
    </p:spTree>
    <p:extLst>
      <p:ext uri="{BB962C8B-B14F-4D97-AF65-F5344CB8AC3E}">
        <p14:creationId xmlns:p14="http://schemas.microsoft.com/office/powerpoint/2010/main" val="77145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A5F3-44D7-F943-87C1-17F823CF03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91D42C-9E68-5F40-A8F8-88AB951C237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3EF1A-0002-754D-B89C-694DE1BACF5A}"/>
              </a:ext>
            </a:extLst>
          </p:cNvPr>
          <p:cNvSpPr>
            <a:spLocks noGrp="1"/>
          </p:cNvSpPr>
          <p:nvPr>
            <p:ph type="dt" sz="half" idx="10"/>
          </p:nvPr>
        </p:nvSpPr>
        <p:spPr/>
        <p:txBody>
          <a:bodyPr/>
          <a:lstStyle/>
          <a:p>
            <a:fld id="{CAF03F1B-EE20-5A4B-BDB0-28D80938B52B}" type="datetimeFigureOut">
              <a:rPr lang="en-US" smtClean="0"/>
              <a:t>10/25/19</a:t>
            </a:fld>
            <a:endParaRPr lang="en-US"/>
          </a:p>
        </p:txBody>
      </p:sp>
      <p:sp>
        <p:nvSpPr>
          <p:cNvPr id="5" name="Footer Placeholder 4">
            <a:extLst>
              <a:ext uri="{FF2B5EF4-FFF2-40B4-BE49-F238E27FC236}">
                <a16:creationId xmlns:a16="http://schemas.microsoft.com/office/drawing/2014/main" id="{234E2C42-68C3-A64D-A193-CF92E0EB5C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ECA9E-A5EB-5444-AB17-AEB11DF02735}"/>
              </a:ext>
            </a:extLst>
          </p:cNvPr>
          <p:cNvSpPr>
            <a:spLocks noGrp="1"/>
          </p:cNvSpPr>
          <p:nvPr>
            <p:ph type="sldNum" sz="quarter" idx="12"/>
          </p:nvPr>
        </p:nvSpPr>
        <p:spPr/>
        <p:txBody>
          <a:bodyPr/>
          <a:lstStyle/>
          <a:p>
            <a:fld id="{02A81457-8E5C-B342-BBDF-75A88BF8C7CF}" type="slidenum">
              <a:rPr lang="en-US" smtClean="0"/>
              <a:t>‹#›</a:t>
            </a:fld>
            <a:endParaRPr lang="en-US"/>
          </a:p>
        </p:txBody>
      </p:sp>
    </p:spTree>
    <p:extLst>
      <p:ext uri="{BB962C8B-B14F-4D97-AF65-F5344CB8AC3E}">
        <p14:creationId xmlns:p14="http://schemas.microsoft.com/office/powerpoint/2010/main" val="1689897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733191-86AD-3A43-A54B-514B1037DC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761F8B-E45F-CB46-860A-49140CAB6F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A77B0D-72C4-1948-A143-6CB1A6BFA96B}"/>
              </a:ext>
            </a:extLst>
          </p:cNvPr>
          <p:cNvSpPr>
            <a:spLocks noGrp="1"/>
          </p:cNvSpPr>
          <p:nvPr>
            <p:ph type="dt" sz="half" idx="10"/>
          </p:nvPr>
        </p:nvSpPr>
        <p:spPr/>
        <p:txBody>
          <a:bodyPr/>
          <a:lstStyle/>
          <a:p>
            <a:fld id="{CAF03F1B-EE20-5A4B-BDB0-28D80938B52B}" type="datetimeFigureOut">
              <a:rPr lang="en-US" smtClean="0"/>
              <a:t>10/25/19</a:t>
            </a:fld>
            <a:endParaRPr lang="en-US"/>
          </a:p>
        </p:txBody>
      </p:sp>
      <p:sp>
        <p:nvSpPr>
          <p:cNvPr id="5" name="Footer Placeholder 4">
            <a:extLst>
              <a:ext uri="{FF2B5EF4-FFF2-40B4-BE49-F238E27FC236}">
                <a16:creationId xmlns:a16="http://schemas.microsoft.com/office/drawing/2014/main" id="{DD0B5201-ADFC-DB46-808D-517E774AE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BBB31-30BF-E640-848A-61F47D959D8B}"/>
              </a:ext>
            </a:extLst>
          </p:cNvPr>
          <p:cNvSpPr>
            <a:spLocks noGrp="1"/>
          </p:cNvSpPr>
          <p:nvPr>
            <p:ph type="sldNum" sz="quarter" idx="12"/>
          </p:nvPr>
        </p:nvSpPr>
        <p:spPr/>
        <p:txBody>
          <a:bodyPr/>
          <a:lstStyle/>
          <a:p>
            <a:fld id="{02A81457-8E5C-B342-BBDF-75A88BF8C7CF}" type="slidenum">
              <a:rPr lang="en-US" smtClean="0"/>
              <a:t>‹#›</a:t>
            </a:fld>
            <a:endParaRPr lang="en-US"/>
          </a:p>
        </p:txBody>
      </p:sp>
    </p:spTree>
    <p:extLst>
      <p:ext uri="{BB962C8B-B14F-4D97-AF65-F5344CB8AC3E}">
        <p14:creationId xmlns:p14="http://schemas.microsoft.com/office/powerpoint/2010/main" val="1752624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58FF3-0B9F-C447-B387-86FB570DF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A20ADC-E955-054B-B3F0-3603ED7F5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B58D2-811D-C049-8F16-0A9EA42B3EB0}"/>
              </a:ext>
            </a:extLst>
          </p:cNvPr>
          <p:cNvSpPr>
            <a:spLocks noGrp="1"/>
          </p:cNvSpPr>
          <p:nvPr>
            <p:ph type="dt" sz="half" idx="10"/>
          </p:nvPr>
        </p:nvSpPr>
        <p:spPr/>
        <p:txBody>
          <a:bodyPr/>
          <a:lstStyle/>
          <a:p>
            <a:fld id="{CAF03F1B-EE20-5A4B-BDB0-28D80938B52B}" type="datetimeFigureOut">
              <a:rPr lang="en-US" smtClean="0"/>
              <a:t>10/25/19</a:t>
            </a:fld>
            <a:endParaRPr lang="en-US"/>
          </a:p>
        </p:txBody>
      </p:sp>
      <p:sp>
        <p:nvSpPr>
          <p:cNvPr id="5" name="Footer Placeholder 4">
            <a:extLst>
              <a:ext uri="{FF2B5EF4-FFF2-40B4-BE49-F238E27FC236}">
                <a16:creationId xmlns:a16="http://schemas.microsoft.com/office/drawing/2014/main" id="{D5F0C272-3726-2742-B851-000DCD924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49F69-D5CF-894D-A1A8-92C2975D3084}"/>
              </a:ext>
            </a:extLst>
          </p:cNvPr>
          <p:cNvSpPr>
            <a:spLocks noGrp="1"/>
          </p:cNvSpPr>
          <p:nvPr>
            <p:ph type="sldNum" sz="quarter" idx="12"/>
          </p:nvPr>
        </p:nvSpPr>
        <p:spPr/>
        <p:txBody>
          <a:bodyPr/>
          <a:lstStyle/>
          <a:p>
            <a:fld id="{02A81457-8E5C-B342-BBDF-75A88BF8C7CF}" type="slidenum">
              <a:rPr lang="en-US" smtClean="0"/>
              <a:t>‹#›</a:t>
            </a:fld>
            <a:endParaRPr lang="en-US"/>
          </a:p>
        </p:txBody>
      </p:sp>
    </p:spTree>
    <p:extLst>
      <p:ext uri="{BB962C8B-B14F-4D97-AF65-F5344CB8AC3E}">
        <p14:creationId xmlns:p14="http://schemas.microsoft.com/office/powerpoint/2010/main" val="1362494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785F-D5F3-F748-BA2B-D720E1E0D5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D04B84-3A62-3845-9D61-A158BE757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B096E62-590E-F847-BCD4-AECA07D94B91}"/>
              </a:ext>
            </a:extLst>
          </p:cNvPr>
          <p:cNvSpPr>
            <a:spLocks noGrp="1"/>
          </p:cNvSpPr>
          <p:nvPr>
            <p:ph type="dt" sz="half" idx="10"/>
          </p:nvPr>
        </p:nvSpPr>
        <p:spPr/>
        <p:txBody>
          <a:bodyPr/>
          <a:lstStyle/>
          <a:p>
            <a:fld id="{CAF03F1B-EE20-5A4B-BDB0-28D80938B52B}" type="datetimeFigureOut">
              <a:rPr lang="en-US" smtClean="0"/>
              <a:t>10/25/19</a:t>
            </a:fld>
            <a:endParaRPr lang="en-US"/>
          </a:p>
        </p:txBody>
      </p:sp>
      <p:sp>
        <p:nvSpPr>
          <p:cNvPr id="5" name="Footer Placeholder 4">
            <a:extLst>
              <a:ext uri="{FF2B5EF4-FFF2-40B4-BE49-F238E27FC236}">
                <a16:creationId xmlns:a16="http://schemas.microsoft.com/office/drawing/2014/main" id="{B2ABA809-F7FA-5744-819C-E0805E8F6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A3373A-E2B4-904C-A240-3427E6C90115}"/>
              </a:ext>
            </a:extLst>
          </p:cNvPr>
          <p:cNvSpPr>
            <a:spLocks noGrp="1"/>
          </p:cNvSpPr>
          <p:nvPr>
            <p:ph type="sldNum" sz="quarter" idx="12"/>
          </p:nvPr>
        </p:nvSpPr>
        <p:spPr/>
        <p:txBody>
          <a:bodyPr/>
          <a:lstStyle/>
          <a:p>
            <a:fld id="{02A81457-8E5C-B342-BBDF-75A88BF8C7CF}" type="slidenum">
              <a:rPr lang="en-US" smtClean="0"/>
              <a:t>‹#›</a:t>
            </a:fld>
            <a:endParaRPr lang="en-US"/>
          </a:p>
        </p:txBody>
      </p:sp>
    </p:spTree>
    <p:extLst>
      <p:ext uri="{BB962C8B-B14F-4D97-AF65-F5344CB8AC3E}">
        <p14:creationId xmlns:p14="http://schemas.microsoft.com/office/powerpoint/2010/main" val="4182102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4B0AB-1ECD-1342-8E7F-0CBA6887F8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9419FD-F15F-E64E-B72A-210D63CAE8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F89041-A027-0843-9DCA-489A8CD380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485690-89FC-7A41-8A8C-E03E9F1823EC}"/>
              </a:ext>
            </a:extLst>
          </p:cNvPr>
          <p:cNvSpPr>
            <a:spLocks noGrp="1"/>
          </p:cNvSpPr>
          <p:nvPr>
            <p:ph type="dt" sz="half" idx="10"/>
          </p:nvPr>
        </p:nvSpPr>
        <p:spPr/>
        <p:txBody>
          <a:bodyPr/>
          <a:lstStyle/>
          <a:p>
            <a:fld id="{CAF03F1B-EE20-5A4B-BDB0-28D80938B52B}" type="datetimeFigureOut">
              <a:rPr lang="en-US" smtClean="0"/>
              <a:t>10/25/19</a:t>
            </a:fld>
            <a:endParaRPr lang="en-US"/>
          </a:p>
        </p:txBody>
      </p:sp>
      <p:sp>
        <p:nvSpPr>
          <p:cNvPr id="6" name="Footer Placeholder 5">
            <a:extLst>
              <a:ext uri="{FF2B5EF4-FFF2-40B4-BE49-F238E27FC236}">
                <a16:creationId xmlns:a16="http://schemas.microsoft.com/office/drawing/2014/main" id="{0820A03C-69B7-894C-A588-A0F183DBA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5D7A8-D6A7-A044-80E7-F76B728E0C89}"/>
              </a:ext>
            </a:extLst>
          </p:cNvPr>
          <p:cNvSpPr>
            <a:spLocks noGrp="1"/>
          </p:cNvSpPr>
          <p:nvPr>
            <p:ph type="sldNum" sz="quarter" idx="12"/>
          </p:nvPr>
        </p:nvSpPr>
        <p:spPr/>
        <p:txBody>
          <a:bodyPr/>
          <a:lstStyle/>
          <a:p>
            <a:fld id="{02A81457-8E5C-B342-BBDF-75A88BF8C7CF}" type="slidenum">
              <a:rPr lang="en-US" smtClean="0"/>
              <a:t>‹#›</a:t>
            </a:fld>
            <a:endParaRPr lang="en-US"/>
          </a:p>
        </p:txBody>
      </p:sp>
    </p:spTree>
    <p:extLst>
      <p:ext uri="{BB962C8B-B14F-4D97-AF65-F5344CB8AC3E}">
        <p14:creationId xmlns:p14="http://schemas.microsoft.com/office/powerpoint/2010/main" val="63015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FAF9-A13A-9941-A06E-490F8C5457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0A2F1A-1F53-B640-BA0C-9BFB3CD04B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2F5E91-4E52-324A-980D-00A1E81023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386C0A-7CF6-A647-983F-F1F7D2BBE9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0E23AA7-C64D-064D-8C63-2C4F7B1FA5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4D246E-735D-8C4F-A3C2-B337EB2DF3CE}"/>
              </a:ext>
            </a:extLst>
          </p:cNvPr>
          <p:cNvSpPr>
            <a:spLocks noGrp="1"/>
          </p:cNvSpPr>
          <p:nvPr>
            <p:ph type="dt" sz="half" idx="10"/>
          </p:nvPr>
        </p:nvSpPr>
        <p:spPr/>
        <p:txBody>
          <a:bodyPr/>
          <a:lstStyle/>
          <a:p>
            <a:fld id="{CAF03F1B-EE20-5A4B-BDB0-28D80938B52B}" type="datetimeFigureOut">
              <a:rPr lang="en-US" smtClean="0"/>
              <a:t>10/25/19</a:t>
            </a:fld>
            <a:endParaRPr lang="en-US"/>
          </a:p>
        </p:txBody>
      </p:sp>
      <p:sp>
        <p:nvSpPr>
          <p:cNvPr id="8" name="Footer Placeholder 7">
            <a:extLst>
              <a:ext uri="{FF2B5EF4-FFF2-40B4-BE49-F238E27FC236}">
                <a16:creationId xmlns:a16="http://schemas.microsoft.com/office/drawing/2014/main" id="{113318D6-E1B6-F940-AEC0-118B7580DD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FB238C-FF1B-4B45-8AFA-CF1C71669D3D}"/>
              </a:ext>
            </a:extLst>
          </p:cNvPr>
          <p:cNvSpPr>
            <a:spLocks noGrp="1"/>
          </p:cNvSpPr>
          <p:nvPr>
            <p:ph type="sldNum" sz="quarter" idx="12"/>
          </p:nvPr>
        </p:nvSpPr>
        <p:spPr/>
        <p:txBody>
          <a:bodyPr/>
          <a:lstStyle/>
          <a:p>
            <a:fld id="{02A81457-8E5C-B342-BBDF-75A88BF8C7CF}" type="slidenum">
              <a:rPr lang="en-US" smtClean="0"/>
              <a:t>‹#›</a:t>
            </a:fld>
            <a:endParaRPr lang="en-US"/>
          </a:p>
        </p:txBody>
      </p:sp>
    </p:spTree>
    <p:extLst>
      <p:ext uri="{BB962C8B-B14F-4D97-AF65-F5344CB8AC3E}">
        <p14:creationId xmlns:p14="http://schemas.microsoft.com/office/powerpoint/2010/main" val="1423048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E7976-5698-2348-97A5-C6330D1794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9AA479-5637-D34D-8667-28619F462001}"/>
              </a:ext>
            </a:extLst>
          </p:cNvPr>
          <p:cNvSpPr>
            <a:spLocks noGrp="1"/>
          </p:cNvSpPr>
          <p:nvPr>
            <p:ph type="dt" sz="half" idx="10"/>
          </p:nvPr>
        </p:nvSpPr>
        <p:spPr/>
        <p:txBody>
          <a:bodyPr/>
          <a:lstStyle/>
          <a:p>
            <a:fld id="{CAF03F1B-EE20-5A4B-BDB0-28D80938B52B}" type="datetimeFigureOut">
              <a:rPr lang="en-US" smtClean="0"/>
              <a:t>10/25/19</a:t>
            </a:fld>
            <a:endParaRPr lang="en-US"/>
          </a:p>
        </p:txBody>
      </p:sp>
      <p:sp>
        <p:nvSpPr>
          <p:cNvPr id="4" name="Footer Placeholder 3">
            <a:extLst>
              <a:ext uri="{FF2B5EF4-FFF2-40B4-BE49-F238E27FC236}">
                <a16:creationId xmlns:a16="http://schemas.microsoft.com/office/drawing/2014/main" id="{736AA980-45D9-4E4E-A711-C4769357D0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8CB457-605E-7945-A53A-F87676349094}"/>
              </a:ext>
            </a:extLst>
          </p:cNvPr>
          <p:cNvSpPr>
            <a:spLocks noGrp="1"/>
          </p:cNvSpPr>
          <p:nvPr>
            <p:ph type="sldNum" sz="quarter" idx="12"/>
          </p:nvPr>
        </p:nvSpPr>
        <p:spPr/>
        <p:txBody>
          <a:bodyPr/>
          <a:lstStyle/>
          <a:p>
            <a:fld id="{02A81457-8E5C-B342-BBDF-75A88BF8C7CF}" type="slidenum">
              <a:rPr lang="en-US" smtClean="0"/>
              <a:t>‹#›</a:t>
            </a:fld>
            <a:endParaRPr lang="en-US"/>
          </a:p>
        </p:txBody>
      </p:sp>
    </p:spTree>
    <p:extLst>
      <p:ext uri="{BB962C8B-B14F-4D97-AF65-F5344CB8AC3E}">
        <p14:creationId xmlns:p14="http://schemas.microsoft.com/office/powerpoint/2010/main" val="1978031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9E7F55-795B-934F-BA01-5BEC349188ED}"/>
              </a:ext>
            </a:extLst>
          </p:cNvPr>
          <p:cNvSpPr>
            <a:spLocks noGrp="1"/>
          </p:cNvSpPr>
          <p:nvPr>
            <p:ph type="dt" sz="half" idx="10"/>
          </p:nvPr>
        </p:nvSpPr>
        <p:spPr/>
        <p:txBody>
          <a:bodyPr/>
          <a:lstStyle/>
          <a:p>
            <a:fld id="{CAF03F1B-EE20-5A4B-BDB0-28D80938B52B}" type="datetimeFigureOut">
              <a:rPr lang="en-US" smtClean="0"/>
              <a:t>10/25/19</a:t>
            </a:fld>
            <a:endParaRPr lang="en-US"/>
          </a:p>
        </p:txBody>
      </p:sp>
      <p:sp>
        <p:nvSpPr>
          <p:cNvPr id="3" name="Footer Placeholder 2">
            <a:extLst>
              <a:ext uri="{FF2B5EF4-FFF2-40B4-BE49-F238E27FC236}">
                <a16:creationId xmlns:a16="http://schemas.microsoft.com/office/drawing/2014/main" id="{3F9E2CD7-E137-5444-9FA5-6401856286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2F12A6-071F-494C-B3EF-249070AD0595}"/>
              </a:ext>
            </a:extLst>
          </p:cNvPr>
          <p:cNvSpPr>
            <a:spLocks noGrp="1"/>
          </p:cNvSpPr>
          <p:nvPr>
            <p:ph type="sldNum" sz="quarter" idx="12"/>
          </p:nvPr>
        </p:nvSpPr>
        <p:spPr/>
        <p:txBody>
          <a:bodyPr/>
          <a:lstStyle/>
          <a:p>
            <a:fld id="{02A81457-8E5C-B342-BBDF-75A88BF8C7CF}" type="slidenum">
              <a:rPr lang="en-US" smtClean="0"/>
              <a:t>‹#›</a:t>
            </a:fld>
            <a:endParaRPr lang="en-US"/>
          </a:p>
        </p:txBody>
      </p:sp>
    </p:spTree>
    <p:extLst>
      <p:ext uri="{BB962C8B-B14F-4D97-AF65-F5344CB8AC3E}">
        <p14:creationId xmlns:p14="http://schemas.microsoft.com/office/powerpoint/2010/main" val="793206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6A55-52DC-CA4E-826C-5FF1140ED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2828B9-718B-9B4E-ABE3-B8B1EF95EE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389794-612D-864B-9680-919C88650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5A05A9-4B90-1540-A695-3B39166F51FC}"/>
              </a:ext>
            </a:extLst>
          </p:cNvPr>
          <p:cNvSpPr>
            <a:spLocks noGrp="1"/>
          </p:cNvSpPr>
          <p:nvPr>
            <p:ph type="dt" sz="half" idx="10"/>
          </p:nvPr>
        </p:nvSpPr>
        <p:spPr/>
        <p:txBody>
          <a:bodyPr/>
          <a:lstStyle/>
          <a:p>
            <a:fld id="{CAF03F1B-EE20-5A4B-BDB0-28D80938B52B}" type="datetimeFigureOut">
              <a:rPr lang="en-US" smtClean="0"/>
              <a:t>10/25/19</a:t>
            </a:fld>
            <a:endParaRPr lang="en-US"/>
          </a:p>
        </p:txBody>
      </p:sp>
      <p:sp>
        <p:nvSpPr>
          <p:cNvPr id="6" name="Footer Placeholder 5">
            <a:extLst>
              <a:ext uri="{FF2B5EF4-FFF2-40B4-BE49-F238E27FC236}">
                <a16:creationId xmlns:a16="http://schemas.microsoft.com/office/drawing/2014/main" id="{6AB96326-0EEB-E14F-B6B1-F79066A6B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D016D-A351-3B40-B17E-89496A7EBC09}"/>
              </a:ext>
            </a:extLst>
          </p:cNvPr>
          <p:cNvSpPr>
            <a:spLocks noGrp="1"/>
          </p:cNvSpPr>
          <p:nvPr>
            <p:ph type="sldNum" sz="quarter" idx="12"/>
          </p:nvPr>
        </p:nvSpPr>
        <p:spPr/>
        <p:txBody>
          <a:bodyPr/>
          <a:lstStyle/>
          <a:p>
            <a:fld id="{02A81457-8E5C-B342-BBDF-75A88BF8C7CF}" type="slidenum">
              <a:rPr lang="en-US" smtClean="0"/>
              <a:t>‹#›</a:t>
            </a:fld>
            <a:endParaRPr lang="en-US"/>
          </a:p>
        </p:txBody>
      </p:sp>
    </p:spTree>
    <p:extLst>
      <p:ext uri="{BB962C8B-B14F-4D97-AF65-F5344CB8AC3E}">
        <p14:creationId xmlns:p14="http://schemas.microsoft.com/office/powerpoint/2010/main" val="1031819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72383-410C-EE47-9AA5-72B74DE9AF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62553E-0819-6444-A658-168DECA714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57241D-1827-614C-A556-9AABCD32A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CEC92A-95C3-D043-B3EB-79283ED42EAE}"/>
              </a:ext>
            </a:extLst>
          </p:cNvPr>
          <p:cNvSpPr>
            <a:spLocks noGrp="1"/>
          </p:cNvSpPr>
          <p:nvPr>
            <p:ph type="dt" sz="half" idx="10"/>
          </p:nvPr>
        </p:nvSpPr>
        <p:spPr/>
        <p:txBody>
          <a:bodyPr/>
          <a:lstStyle/>
          <a:p>
            <a:fld id="{CAF03F1B-EE20-5A4B-BDB0-28D80938B52B}" type="datetimeFigureOut">
              <a:rPr lang="en-US" smtClean="0"/>
              <a:t>10/25/19</a:t>
            </a:fld>
            <a:endParaRPr lang="en-US"/>
          </a:p>
        </p:txBody>
      </p:sp>
      <p:sp>
        <p:nvSpPr>
          <p:cNvPr id="6" name="Footer Placeholder 5">
            <a:extLst>
              <a:ext uri="{FF2B5EF4-FFF2-40B4-BE49-F238E27FC236}">
                <a16:creationId xmlns:a16="http://schemas.microsoft.com/office/drawing/2014/main" id="{065042F8-6614-F141-8FD9-F84A70D5B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E9DC31-4C2F-8347-920D-325D2C94996F}"/>
              </a:ext>
            </a:extLst>
          </p:cNvPr>
          <p:cNvSpPr>
            <a:spLocks noGrp="1"/>
          </p:cNvSpPr>
          <p:nvPr>
            <p:ph type="sldNum" sz="quarter" idx="12"/>
          </p:nvPr>
        </p:nvSpPr>
        <p:spPr/>
        <p:txBody>
          <a:bodyPr/>
          <a:lstStyle/>
          <a:p>
            <a:fld id="{02A81457-8E5C-B342-BBDF-75A88BF8C7CF}" type="slidenum">
              <a:rPr lang="en-US" smtClean="0"/>
              <a:t>‹#›</a:t>
            </a:fld>
            <a:endParaRPr lang="en-US"/>
          </a:p>
        </p:txBody>
      </p:sp>
    </p:spTree>
    <p:extLst>
      <p:ext uri="{BB962C8B-B14F-4D97-AF65-F5344CB8AC3E}">
        <p14:creationId xmlns:p14="http://schemas.microsoft.com/office/powerpoint/2010/main" val="1494396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F43249-8ABF-554E-BD31-2B4E939AD3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B76840-E752-9647-BD98-86998E8627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DA580E-4E19-C649-B4F2-5ECBB3310B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03F1B-EE20-5A4B-BDB0-28D80938B52B}" type="datetimeFigureOut">
              <a:rPr lang="en-US" smtClean="0"/>
              <a:t>10/25/19</a:t>
            </a:fld>
            <a:endParaRPr lang="en-US"/>
          </a:p>
        </p:txBody>
      </p:sp>
      <p:sp>
        <p:nvSpPr>
          <p:cNvPr id="5" name="Footer Placeholder 4">
            <a:extLst>
              <a:ext uri="{FF2B5EF4-FFF2-40B4-BE49-F238E27FC236}">
                <a16:creationId xmlns:a16="http://schemas.microsoft.com/office/drawing/2014/main" id="{FE2EAE62-D807-8243-8AF7-E0212AA496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554C5E-0C25-3741-B9D0-B11FE7ED9B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A81457-8E5C-B342-BBDF-75A88BF8C7CF}" type="slidenum">
              <a:rPr lang="en-US" smtClean="0"/>
              <a:t>‹#›</a:t>
            </a:fld>
            <a:endParaRPr lang="en-US"/>
          </a:p>
        </p:txBody>
      </p:sp>
    </p:spTree>
    <p:extLst>
      <p:ext uri="{BB962C8B-B14F-4D97-AF65-F5344CB8AC3E}">
        <p14:creationId xmlns:p14="http://schemas.microsoft.com/office/powerpoint/2010/main" val="18326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B29IsGpHBU&amp;feature=youtu.be" TargetMode="Externa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4.tiff"/></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hyperlink" Target="http://georgefarrowgeography.blogspot.com/2013/02/is-burgess-model-still-applicable-today.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streets.mn/2018/02/16/chart-of-the-day-rent-gap-theory/" TargetMode="External"/><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75953-9A7D-3F42-92BB-B63C166E5746}"/>
              </a:ext>
            </a:extLst>
          </p:cNvPr>
          <p:cNvSpPr>
            <a:spLocks noGrp="1"/>
          </p:cNvSpPr>
          <p:nvPr>
            <p:ph type="ctrTitle"/>
          </p:nvPr>
        </p:nvSpPr>
        <p:spPr>
          <a:xfrm>
            <a:off x="0" y="1"/>
            <a:ext cx="12191999" cy="3635298"/>
          </a:xfrm>
        </p:spPr>
        <p:txBody>
          <a:bodyPr>
            <a:normAutofit/>
          </a:bodyPr>
          <a:lstStyle/>
          <a:p>
            <a:r>
              <a:rPr lang="en-US" sz="5400" dirty="0">
                <a:latin typeface="Gill Sans MT" panose="020B0502020104020203" pitchFamily="34" charset="77"/>
              </a:rPr>
              <a:t>CAPTURING THE EFFECTS OF GENTRIFICATION ON PROPERTY</a:t>
            </a:r>
            <a:br>
              <a:rPr lang="en-US" sz="5400" dirty="0">
                <a:latin typeface="Gill Sans MT" panose="020B0502020104020203" pitchFamily="34" charset="77"/>
              </a:rPr>
            </a:br>
            <a:r>
              <a:rPr lang="en-US" sz="5400" dirty="0">
                <a:latin typeface="Gill Sans MT" panose="020B0502020104020203" pitchFamily="34" charset="77"/>
              </a:rPr>
              <a:t>VALUES: AN AGENT-BASED MODELING APPROACH</a:t>
            </a:r>
          </a:p>
        </p:txBody>
      </p:sp>
      <p:sp>
        <p:nvSpPr>
          <p:cNvPr id="3" name="Subtitle 2">
            <a:extLst>
              <a:ext uri="{FF2B5EF4-FFF2-40B4-BE49-F238E27FC236}">
                <a16:creationId xmlns:a16="http://schemas.microsoft.com/office/drawing/2014/main" id="{26B7AA93-355F-7543-8F95-93296F218682}"/>
              </a:ext>
            </a:extLst>
          </p:cNvPr>
          <p:cNvSpPr>
            <a:spLocks noGrp="1"/>
          </p:cNvSpPr>
          <p:nvPr>
            <p:ph type="subTitle" idx="1"/>
          </p:nvPr>
        </p:nvSpPr>
        <p:spPr>
          <a:xfrm>
            <a:off x="1523998" y="3987410"/>
            <a:ext cx="9144000" cy="1655762"/>
          </a:xfrm>
        </p:spPr>
        <p:txBody>
          <a:bodyPr>
            <a:normAutofit fontScale="92500"/>
          </a:bodyPr>
          <a:lstStyle/>
          <a:p>
            <a:r>
              <a:rPr lang="en-US" sz="3200" dirty="0" err="1">
                <a:latin typeface="Gill Sans MT" panose="020B0502020104020203" pitchFamily="34" charset="77"/>
              </a:rPr>
              <a:t>Niloofar</a:t>
            </a:r>
            <a:r>
              <a:rPr lang="en-US" sz="3200" dirty="0">
                <a:latin typeface="Gill Sans MT" panose="020B0502020104020203" pitchFamily="34" charset="77"/>
              </a:rPr>
              <a:t> Bagheri-</a:t>
            </a:r>
            <a:r>
              <a:rPr lang="en-US" sz="3200" dirty="0" err="1">
                <a:latin typeface="Gill Sans MT" panose="020B0502020104020203" pitchFamily="34" charset="77"/>
              </a:rPr>
              <a:t>Jebelli</a:t>
            </a:r>
            <a:r>
              <a:rPr lang="en-US" sz="3200" dirty="0">
                <a:latin typeface="Gill Sans MT" panose="020B0502020104020203" pitchFamily="34" charset="77"/>
              </a:rPr>
              <a:t>, Andrew Crooks, William Kennedy</a:t>
            </a:r>
          </a:p>
          <a:p>
            <a:r>
              <a:rPr lang="en-US" sz="3200" dirty="0">
                <a:latin typeface="Gill Sans MT" panose="020B0502020104020203" pitchFamily="34" charset="77"/>
              </a:rPr>
              <a:t>Computational and Data Sciences Department</a:t>
            </a:r>
          </a:p>
          <a:p>
            <a:r>
              <a:rPr lang="en-US" sz="3200" dirty="0">
                <a:latin typeface="Gill Sans MT" panose="020B0502020104020203" pitchFamily="34" charset="77"/>
              </a:rPr>
              <a:t>George Mason University</a:t>
            </a:r>
          </a:p>
        </p:txBody>
      </p:sp>
      <p:pic>
        <p:nvPicPr>
          <p:cNvPr id="4" name="Picture 3">
            <a:extLst>
              <a:ext uri="{FF2B5EF4-FFF2-40B4-BE49-F238E27FC236}">
                <a16:creationId xmlns:a16="http://schemas.microsoft.com/office/drawing/2014/main" id="{AB910964-BCC2-5143-821A-4751E3B9B91F}"/>
              </a:ext>
            </a:extLst>
          </p:cNvPr>
          <p:cNvPicPr>
            <a:picLocks noChangeAspect="1"/>
          </p:cNvPicPr>
          <p:nvPr/>
        </p:nvPicPr>
        <p:blipFill>
          <a:blip r:embed="rId3">
            <a:alphaModFix amt="17000"/>
          </a:blip>
          <a:stretch>
            <a:fillRect/>
          </a:stretch>
        </p:blipFill>
        <p:spPr>
          <a:xfrm>
            <a:off x="5704892" y="0"/>
            <a:ext cx="6487108" cy="6858000"/>
          </a:xfrm>
          <a:prstGeom prst="rect">
            <a:avLst/>
          </a:prstGeom>
        </p:spPr>
      </p:pic>
      <p:sp>
        <p:nvSpPr>
          <p:cNvPr id="5" name="TextBox 4">
            <a:extLst>
              <a:ext uri="{FF2B5EF4-FFF2-40B4-BE49-F238E27FC236}">
                <a16:creationId xmlns:a16="http://schemas.microsoft.com/office/drawing/2014/main" id="{4CBC2CD9-3946-294C-8A1D-FF93E4868800}"/>
              </a:ext>
            </a:extLst>
          </p:cNvPr>
          <p:cNvSpPr txBox="1"/>
          <p:nvPr/>
        </p:nvSpPr>
        <p:spPr>
          <a:xfrm>
            <a:off x="4751624" y="6165503"/>
            <a:ext cx="2688749" cy="461665"/>
          </a:xfrm>
          <a:prstGeom prst="rect">
            <a:avLst/>
          </a:prstGeom>
          <a:noFill/>
        </p:spPr>
        <p:txBody>
          <a:bodyPr wrap="none" rtlCol="0">
            <a:spAutoFit/>
          </a:bodyPr>
          <a:lstStyle/>
          <a:p>
            <a:r>
              <a:rPr lang="en-US" sz="2400" dirty="0">
                <a:latin typeface="Gill Sans MT" panose="020B0502020104020203" pitchFamily="34" charset="77"/>
              </a:rPr>
              <a:t>nbagher2@gmu.edu</a:t>
            </a:r>
          </a:p>
        </p:txBody>
      </p:sp>
    </p:spTree>
    <p:extLst>
      <p:ext uri="{BB962C8B-B14F-4D97-AF65-F5344CB8AC3E}">
        <p14:creationId xmlns:p14="http://schemas.microsoft.com/office/powerpoint/2010/main" val="2572281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pic>
        <p:nvPicPr>
          <p:cNvPr id="7" name="Picture 6">
            <a:extLst>
              <a:ext uri="{FF2B5EF4-FFF2-40B4-BE49-F238E27FC236}">
                <a16:creationId xmlns:a16="http://schemas.microsoft.com/office/drawing/2014/main" id="{64429A6F-062D-9240-B0B0-70F7CA8825CE}"/>
              </a:ext>
            </a:extLst>
          </p:cNvPr>
          <p:cNvPicPr>
            <a:picLocks noChangeAspect="1"/>
          </p:cNvPicPr>
          <p:nvPr/>
        </p:nvPicPr>
        <p:blipFill>
          <a:blip r:embed="rId4"/>
          <a:stretch>
            <a:fillRect/>
          </a:stretch>
        </p:blipFill>
        <p:spPr>
          <a:xfrm>
            <a:off x="127785" y="198783"/>
            <a:ext cx="7816978" cy="6336064"/>
          </a:xfrm>
          <a:prstGeom prst="rect">
            <a:avLst/>
          </a:prstGeom>
        </p:spPr>
      </p:pic>
      <p:sp>
        <p:nvSpPr>
          <p:cNvPr id="10" name="TextBox 9">
            <a:extLst>
              <a:ext uri="{FF2B5EF4-FFF2-40B4-BE49-F238E27FC236}">
                <a16:creationId xmlns:a16="http://schemas.microsoft.com/office/drawing/2014/main" id="{F965B3CA-FA2D-C042-B331-E1777C5966DA}"/>
              </a:ext>
            </a:extLst>
          </p:cNvPr>
          <p:cNvSpPr txBox="1"/>
          <p:nvPr/>
        </p:nvSpPr>
        <p:spPr>
          <a:xfrm>
            <a:off x="8471849" y="2889761"/>
            <a:ext cx="2749741" cy="954107"/>
          </a:xfrm>
          <a:prstGeom prst="rect">
            <a:avLst/>
          </a:prstGeom>
          <a:noFill/>
        </p:spPr>
        <p:txBody>
          <a:bodyPr wrap="square" rtlCol="0">
            <a:spAutoFit/>
          </a:bodyPr>
          <a:lstStyle/>
          <a:p>
            <a:r>
              <a:rPr lang="en-US" sz="2800" dirty="0">
                <a:latin typeface="Gill Sans MT" panose="020B0502020104020203" pitchFamily="34" charset="77"/>
              </a:rPr>
              <a:t>Agent class </a:t>
            </a:r>
          </a:p>
          <a:p>
            <a:r>
              <a:rPr lang="en-US" sz="2800" dirty="0">
                <a:latin typeface="Gill Sans MT" panose="020B0502020104020203" pitchFamily="34" charset="77"/>
              </a:rPr>
              <a:t>input parameters</a:t>
            </a:r>
          </a:p>
        </p:txBody>
      </p:sp>
    </p:spTree>
    <p:extLst>
      <p:ext uri="{BB962C8B-B14F-4D97-AF65-F5344CB8AC3E}">
        <p14:creationId xmlns:p14="http://schemas.microsoft.com/office/powerpoint/2010/main" val="384323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10054539" y="0"/>
            <a:ext cx="2032000" cy="1511300"/>
          </a:xfrm>
          <a:prstGeom prst="rect">
            <a:avLst/>
          </a:prstGeom>
        </p:spPr>
      </p:pic>
      <p:sp>
        <p:nvSpPr>
          <p:cNvPr id="6" name="TextBox 5">
            <a:extLst>
              <a:ext uri="{FF2B5EF4-FFF2-40B4-BE49-F238E27FC236}">
                <a16:creationId xmlns:a16="http://schemas.microsoft.com/office/drawing/2014/main" id="{DF9B5F15-565E-8747-9D84-71A01A37511A}"/>
              </a:ext>
            </a:extLst>
          </p:cNvPr>
          <p:cNvSpPr txBox="1"/>
          <p:nvPr/>
        </p:nvSpPr>
        <p:spPr>
          <a:xfrm>
            <a:off x="3101279" y="5663087"/>
            <a:ext cx="4381997" cy="461665"/>
          </a:xfrm>
          <a:prstGeom prst="rect">
            <a:avLst/>
          </a:prstGeom>
          <a:noFill/>
        </p:spPr>
        <p:txBody>
          <a:bodyPr wrap="square" rtlCol="0">
            <a:spAutoFit/>
          </a:bodyPr>
          <a:lstStyle/>
          <a:p>
            <a:r>
              <a:rPr lang="en-US" sz="2400" dirty="0">
                <a:latin typeface="Gill Sans MT" panose="020B0502020104020203" pitchFamily="34" charset="77"/>
              </a:rPr>
              <a:t>Model graphical user interface</a:t>
            </a:r>
          </a:p>
        </p:txBody>
      </p:sp>
      <p:pic>
        <p:nvPicPr>
          <p:cNvPr id="2" name="Picture 1">
            <a:extLst>
              <a:ext uri="{FF2B5EF4-FFF2-40B4-BE49-F238E27FC236}">
                <a16:creationId xmlns:a16="http://schemas.microsoft.com/office/drawing/2014/main" id="{1F5FAFB1-0E0B-DC4F-9E0B-9F26F00505EE}"/>
              </a:ext>
            </a:extLst>
          </p:cNvPr>
          <p:cNvPicPr>
            <a:picLocks noChangeAspect="1"/>
          </p:cNvPicPr>
          <p:nvPr/>
        </p:nvPicPr>
        <p:blipFill>
          <a:blip r:embed="rId4"/>
          <a:stretch>
            <a:fillRect/>
          </a:stretch>
        </p:blipFill>
        <p:spPr>
          <a:xfrm>
            <a:off x="0" y="24288"/>
            <a:ext cx="10052558" cy="5614511"/>
          </a:xfrm>
          <a:prstGeom prst="rect">
            <a:avLst/>
          </a:prstGeom>
        </p:spPr>
      </p:pic>
      <p:sp>
        <p:nvSpPr>
          <p:cNvPr id="3" name="TextBox 2">
            <a:extLst>
              <a:ext uri="{FF2B5EF4-FFF2-40B4-BE49-F238E27FC236}">
                <a16:creationId xmlns:a16="http://schemas.microsoft.com/office/drawing/2014/main" id="{D56D15C0-EA5A-5449-B31B-3E1B8539F091}"/>
              </a:ext>
            </a:extLst>
          </p:cNvPr>
          <p:cNvSpPr txBox="1"/>
          <p:nvPr/>
        </p:nvSpPr>
        <p:spPr>
          <a:xfrm>
            <a:off x="9235965" y="6345621"/>
            <a:ext cx="2956035" cy="369332"/>
          </a:xfrm>
          <a:prstGeom prst="rect">
            <a:avLst/>
          </a:prstGeom>
          <a:noFill/>
        </p:spPr>
        <p:txBody>
          <a:bodyPr wrap="square" rtlCol="0">
            <a:spAutoFit/>
          </a:bodyPr>
          <a:lstStyle/>
          <a:p>
            <a:r>
              <a:rPr lang="en-US" dirty="0">
                <a:hlinkClick r:id="rId5"/>
              </a:rPr>
              <a:t>Movie of Simulation Run</a:t>
            </a:r>
            <a:endParaRPr lang="en-US" dirty="0"/>
          </a:p>
        </p:txBody>
      </p:sp>
    </p:spTree>
    <p:extLst>
      <p:ext uri="{BB962C8B-B14F-4D97-AF65-F5344CB8AC3E}">
        <p14:creationId xmlns:p14="http://schemas.microsoft.com/office/powerpoint/2010/main" val="62314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3CE-D238-7E41-BC90-CBCF046BC8F6}"/>
              </a:ext>
            </a:extLst>
          </p:cNvPr>
          <p:cNvSpPr>
            <a:spLocks noGrp="1"/>
          </p:cNvSpPr>
          <p:nvPr>
            <p:ph type="title"/>
          </p:nvPr>
        </p:nvSpPr>
        <p:spPr>
          <a:xfrm>
            <a:off x="838200" y="365125"/>
            <a:ext cx="8734425" cy="1325563"/>
          </a:xfrm>
        </p:spPr>
        <p:txBody>
          <a:bodyPr/>
          <a:lstStyle/>
          <a:p>
            <a:r>
              <a:rPr lang="en-US" dirty="0">
                <a:latin typeface="Gill Sans MT" panose="020B0502020104020203" pitchFamily="34" charset="77"/>
              </a:rPr>
              <a:t>Model Design: Gentrification</a:t>
            </a:r>
          </a:p>
        </p:txBody>
      </p:sp>
      <p:sp>
        <p:nvSpPr>
          <p:cNvPr id="3" name="Content Placeholder 2">
            <a:extLst>
              <a:ext uri="{FF2B5EF4-FFF2-40B4-BE49-F238E27FC236}">
                <a16:creationId xmlns:a16="http://schemas.microsoft.com/office/drawing/2014/main" id="{4928476A-7D95-4949-9A75-536FB8004270}"/>
              </a:ext>
            </a:extLst>
          </p:cNvPr>
          <p:cNvSpPr>
            <a:spLocks noGrp="1"/>
          </p:cNvSpPr>
          <p:nvPr>
            <p:ph idx="1"/>
          </p:nvPr>
        </p:nvSpPr>
        <p:spPr>
          <a:xfrm>
            <a:off x="838199" y="1511300"/>
            <a:ext cx="10651435" cy="4958773"/>
          </a:xfrm>
        </p:spPr>
        <p:txBody>
          <a:bodyPr>
            <a:normAutofit/>
          </a:bodyPr>
          <a:lstStyle/>
          <a:p>
            <a:pPr marL="0" indent="0">
              <a:buNone/>
            </a:pPr>
            <a:r>
              <a:rPr lang="en-US" dirty="0">
                <a:latin typeface="Gill Sans MT" panose="020B0502020104020203" pitchFamily="34" charset="77"/>
              </a:rPr>
              <a:t>Demand</a:t>
            </a:r>
          </a:p>
          <a:p>
            <a:pPr lvl="1"/>
            <a:r>
              <a:rPr lang="en-US" dirty="0">
                <a:latin typeface="Gill Sans MT" panose="020B0502020104020203" pitchFamily="34" charset="77"/>
              </a:rPr>
              <a:t>30% of agents or randomly selected to have an interest to pay low rent while everyone has desire to be near the CBD</a:t>
            </a:r>
          </a:p>
          <a:p>
            <a:pPr lvl="1"/>
            <a:r>
              <a:rPr lang="en-US" dirty="0">
                <a:latin typeface="Gill Sans MT" panose="020B0502020104020203" pitchFamily="34" charset="77"/>
              </a:rPr>
              <a:t>If professional agents who can afford living in suburbia decide to live in the inner-city due to the aforementioned preference, and by doing so cause displacement to the non-professionals</a:t>
            </a:r>
          </a:p>
          <a:p>
            <a:pPr marL="457200" lvl="1" indent="0">
              <a:buNone/>
            </a:pPr>
            <a:endParaRPr lang="en-US" dirty="0">
              <a:latin typeface="Gill Sans MT" panose="020B0502020104020203" pitchFamily="34" charset="77"/>
            </a:endParaRPr>
          </a:p>
          <a:p>
            <a:pPr marL="0" indent="0">
              <a:buNone/>
            </a:pPr>
            <a:r>
              <a:rPr lang="en-US" dirty="0">
                <a:latin typeface="Gill Sans MT" panose="020B0502020104020203" pitchFamily="34" charset="77"/>
              </a:rPr>
              <a:t>Supply</a:t>
            </a:r>
          </a:p>
          <a:p>
            <a:pPr marL="457200" lvl="1" indent="0">
              <a:buNone/>
            </a:pPr>
            <a:r>
              <a:rPr lang="en-US" dirty="0">
                <a:latin typeface="Gill Sans MT" panose="020B0502020104020203" pitchFamily="34" charset="77"/>
              </a:rPr>
              <a:t>Calculating: </a:t>
            </a:r>
          </a:p>
          <a:p>
            <a:pPr lvl="2"/>
            <a:r>
              <a:rPr lang="en-US" dirty="0">
                <a:latin typeface="Gill Sans MT" panose="020B0502020104020203" pitchFamily="34" charset="77"/>
              </a:rPr>
              <a:t>Rent gap by PR and CR using housing price, age, and decaying factor</a:t>
            </a:r>
          </a:p>
          <a:p>
            <a:pPr lvl="2"/>
            <a:r>
              <a:rPr lang="en-US" dirty="0">
                <a:latin typeface="Gill Sans MT" panose="020B0502020104020203" pitchFamily="34" charset="77"/>
              </a:rPr>
              <a:t>Neighborhood density using number of agents in a region</a:t>
            </a:r>
          </a:p>
          <a:p>
            <a:pPr lvl="2"/>
            <a:r>
              <a:rPr lang="en-US" dirty="0">
                <a:latin typeface="Gill Sans MT" panose="020B0502020104020203" pitchFamily="34" charset="77"/>
              </a:rPr>
              <a:t>Property value using CR and density which increases exponentially  </a:t>
            </a:r>
          </a:p>
          <a:p>
            <a:pPr marL="0" indent="0">
              <a:buNone/>
            </a:pPr>
            <a:endParaRPr lang="en-US" dirty="0">
              <a:latin typeface="Gill Sans MT" panose="020B0502020104020203" pitchFamily="34" charset="77"/>
            </a:endParaRPr>
          </a:p>
          <a:p>
            <a:pPr marL="0" indent="0">
              <a:buNone/>
            </a:pPr>
            <a:endParaRPr lang="en-US" dirty="0">
              <a:latin typeface="Gill Sans MT" panose="020B0502020104020203" pitchFamily="34" charset="77"/>
            </a:endParaRPr>
          </a:p>
        </p:txBody>
      </p:sp>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spTree>
    <p:extLst>
      <p:ext uri="{BB962C8B-B14F-4D97-AF65-F5344CB8AC3E}">
        <p14:creationId xmlns:p14="http://schemas.microsoft.com/office/powerpoint/2010/main" val="257862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10054539" y="0"/>
            <a:ext cx="2032000" cy="1511300"/>
          </a:xfrm>
          <a:prstGeom prst="rect">
            <a:avLst/>
          </a:prstGeom>
        </p:spPr>
      </p:pic>
      <p:pic>
        <p:nvPicPr>
          <p:cNvPr id="5" name="Picture 4">
            <a:extLst>
              <a:ext uri="{FF2B5EF4-FFF2-40B4-BE49-F238E27FC236}">
                <a16:creationId xmlns:a16="http://schemas.microsoft.com/office/drawing/2014/main" id="{3BDAC640-E509-6544-BCD5-A0DFF2196AE3}"/>
              </a:ext>
            </a:extLst>
          </p:cNvPr>
          <p:cNvPicPr>
            <a:picLocks noChangeAspect="1"/>
          </p:cNvPicPr>
          <p:nvPr/>
        </p:nvPicPr>
        <p:blipFill>
          <a:blip r:embed="rId4"/>
          <a:stretch>
            <a:fillRect/>
          </a:stretch>
        </p:blipFill>
        <p:spPr>
          <a:xfrm>
            <a:off x="158561" y="198782"/>
            <a:ext cx="9750505" cy="6491130"/>
          </a:xfrm>
          <a:prstGeom prst="rect">
            <a:avLst/>
          </a:prstGeom>
        </p:spPr>
      </p:pic>
      <p:sp>
        <p:nvSpPr>
          <p:cNvPr id="6" name="TextBox 5">
            <a:extLst>
              <a:ext uri="{FF2B5EF4-FFF2-40B4-BE49-F238E27FC236}">
                <a16:creationId xmlns:a16="http://schemas.microsoft.com/office/drawing/2014/main" id="{DF9B5F15-565E-8747-9D84-71A01A37511A}"/>
              </a:ext>
            </a:extLst>
          </p:cNvPr>
          <p:cNvSpPr txBox="1"/>
          <p:nvPr/>
        </p:nvSpPr>
        <p:spPr>
          <a:xfrm>
            <a:off x="9524753" y="5545029"/>
            <a:ext cx="2322946" cy="1200329"/>
          </a:xfrm>
          <a:prstGeom prst="rect">
            <a:avLst/>
          </a:prstGeom>
          <a:noFill/>
        </p:spPr>
        <p:txBody>
          <a:bodyPr wrap="square" rtlCol="0">
            <a:spAutoFit/>
          </a:bodyPr>
          <a:lstStyle/>
          <a:p>
            <a:r>
              <a:rPr lang="en-US" sz="2400" dirty="0">
                <a:latin typeface="Gill Sans MT" panose="020B0502020104020203" pitchFamily="34" charset="77"/>
              </a:rPr>
              <a:t>Model logic and interaction between entities</a:t>
            </a:r>
          </a:p>
        </p:txBody>
      </p:sp>
    </p:spTree>
    <p:extLst>
      <p:ext uri="{BB962C8B-B14F-4D97-AF65-F5344CB8AC3E}">
        <p14:creationId xmlns:p14="http://schemas.microsoft.com/office/powerpoint/2010/main" val="535255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3CE-D238-7E41-BC90-CBCF046BC8F6}"/>
              </a:ext>
            </a:extLst>
          </p:cNvPr>
          <p:cNvSpPr>
            <a:spLocks noGrp="1"/>
          </p:cNvSpPr>
          <p:nvPr>
            <p:ph type="title"/>
          </p:nvPr>
        </p:nvSpPr>
        <p:spPr>
          <a:xfrm>
            <a:off x="838200" y="365125"/>
            <a:ext cx="8734425" cy="1325563"/>
          </a:xfrm>
        </p:spPr>
        <p:txBody>
          <a:bodyPr/>
          <a:lstStyle/>
          <a:p>
            <a:r>
              <a:rPr lang="en-US" dirty="0">
                <a:latin typeface="Gill Sans MT" panose="020B0502020104020203" pitchFamily="34" charset="77"/>
              </a:rPr>
              <a:t>Results</a:t>
            </a:r>
          </a:p>
        </p:txBody>
      </p:sp>
      <p:sp>
        <p:nvSpPr>
          <p:cNvPr id="3" name="Content Placeholder 2">
            <a:extLst>
              <a:ext uri="{FF2B5EF4-FFF2-40B4-BE49-F238E27FC236}">
                <a16:creationId xmlns:a16="http://schemas.microsoft.com/office/drawing/2014/main" id="{4928476A-7D95-4949-9A75-536FB8004270}"/>
              </a:ext>
            </a:extLst>
          </p:cNvPr>
          <p:cNvSpPr>
            <a:spLocks noGrp="1"/>
          </p:cNvSpPr>
          <p:nvPr>
            <p:ph idx="1"/>
          </p:nvPr>
        </p:nvSpPr>
        <p:spPr>
          <a:xfrm>
            <a:off x="838200" y="1690688"/>
            <a:ext cx="10515600" cy="4864491"/>
          </a:xfrm>
          <a:solidFill>
            <a:schemeClr val="bg1"/>
          </a:solidFill>
        </p:spPr>
        <p:txBody>
          <a:bodyPr>
            <a:normAutofit fontScale="92500" lnSpcReduction="20000"/>
          </a:bodyPr>
          <a:lstStyle/>
          <a:p>
            <a:r>
              <a:rPr lang="en-US" dirty="0">
                <a:latin typeface="Gill Sans MT" panose="020B0502020104020203" pitchFamily="34" charset="77"/>
              </a:rPr>
              <a:t>Tested for various parameter settings over multiple runs of 300+ time-steps </a:t>
            </a:r>
          </a:p>
          <a:p>
            <a:r>
              <a:rPr lang="en-US" dirty="0">
                <a:latin typeface="Gill Sans MT" panose="020B0502020104020203" pitchFamily="34" charset="77"/>
              </a:rPr>
              <a:t>Population of 1000 agents and 20% similarity in the happiness preference setting </a:t>
            </a:r>
          </a:p>
          <a:p>
            <a:pPr lvl="1"/>
            <a:r>
              <a:rPr lang="en-US" dirty="0">
                <a:latin typeface="Gill Sans MT" panose="020B0502020104020203" pitchFamily="34" charset="77"/>
              </a:rPr>
              <a:t>Creates a segregated environment based on income</a:t>
            </a:r>
          </a:p>
          <a:p>
            <a:r>
              <a:rPr lang="en-US" dirty="0">
                <a:latin typeface="Gill Sans MT" panose="020B0502020104020203" pitchFamily="34" charset="77"/>
              </a:rPr>
              <a:t> Setting 30% of the population to randomly prefer to be near CBD</a:t>
            </a:r>
          </a:p>
          <a:p>
            <a:pPr lvl="1"/>
            <a:r>
              <a:rPr lang="en-US" dirty="0">
                <a:latin typeface="Gill Sans MT" panose="020B0502020104020203" pitchFamily="34" charset="77"/>
              </a:rPr>
              <a:t>Increases the number of professionals in the inner-city </a:t>
            </a:r>
          </a:p>
          <a:p>
            <a:pPr lvl="1"/>
            <a:r>
              <a:rPr lang="en-US" dirty="0">
                <a:latin typeface="Gill Sans MT" panose="020B0502020104020203" pitchFamily="34" charset="77"/>
              </a:rPr>
              <a:t>Displaces the non-professionals </a:t>
            </a:r>
          </a:p>
          <a:p>
            <a:pPr lvl="1"/>
            <a:r>
              <a:rPr lang="en-US" dirty="0">
                <a:latin typeface="Gill Sans MT" panose="020B0502020104020203" pitchFamily="34" charset="77"/>
              </a:rPr>
              <a:t>Causes a longer and more fluctuated movement for non-professionals across the landscape</a:t>
            </a:r>
          </a:p>
          <a:p>
            <a:pPr lvl="1"/>
            <a:r>
              <a:rPr lang="en-US" dirty="0">
                <a:latin typeface="Gill Sans MT" panose="020B0502020104020203" pitchFamily="34" charset="77"/>
              </a:rPr>
              <a:t>Which causes a fluctuation in the population density which affected the property values</a:t>
            </a:r>
          </a:p>
          <a:p>
            <a:r>
              <a:rPr lang="en-US" dirty="0">
                <a:latin typeface="Gill Sans MT" panose="020B0502020104020203" pitchFamily="34" charset="77"/>
              </a:rPr>
              <a:t>The parameters affecting the rent gap (e.g. age, CR, PR), and the developers attempt to buy, renovate, and sell the properties creates fluctuations in the property values and thus the population density as time progresses.</a:t>
            </a:r>
          </a:p>
        </p:txBody>
      </p:sp>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spTree>
    <p:extLst>
      <p:ext uri="{BB962C8B-B14F-4D97-AF65-F5344CB8AC3E}">
        <p14:creationId xmlns:p14="http://schemas.microsoft.com/office/powerpoint/2010/main" val="1269175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pic>
        <p:nvPicPr>
          <p:cNvPr id="5" name="Picture 4">
            <a:extLst>
              <a:ext uri="{FF2B5EF4-FFF2-40B4-BE49-F238E27FC236}">
                <a16:creationId xmlns:a16="http://schemas.microsoft.com/office/drawing/2014/main" id="{077B5188-5794-BB45-B88F-3B60A50C6B9A}"/>
              </a:ext>
            </a:extLst>
          </p:cNvPr>
          <p:cNvPicPr>
            <a:picLocks noChangeAspect="1"/>
          </p:cNvPicPr>
          <p:nvPr/>
        </p:nvPicPr>
        <p:blipFill>
          <a:blip r:embed="rId4"/>
          <a:stretch>
            <a:fillRect/>
          </a:stretch>
        </p:blipFill>
        <p:spPr>
          <a:xfrm>
            <a:off x="0" y="0"/>
            <a:ext cx="9417095" cy="6138162"/>
          </a:xfrm>
          <a:prstGeom prst="rect">
            <a:avLst/>
          </a:prstGeom>
        </p:spPr>
      </p:pic>
      <p:sp>
        <p:nvSpPr>
          <p:cNvPr id="6" name="TextBox 5">
            <a:extLst>
              <a:ext uri="{FF2B5EF4-FFF2-40B4-BE49-F238E27FC236}">
                <a16:creationId xmlns:a16="http://schemas.microsoft.com/office/drawing/2014/main" id="{F149CA97-FC09-7B4C-8440-52614FB8C389}"/>
              </a:ext>
            </a:extLst>
          </p:cNvPr>
          <p:cNvSpPr txBox="1"/>
          <p:nvPr/>
        </p:nvSpPr>
        <p:spPr>
          <a:xfrm>
            <a:off x="0" y="6254434"/>
            <a:ext cx="9659154" cy="461665"/>
          </a:xfrm>
          <a:prstGeom prst="rect">
            <a:avLst/>
          </a:prstGeom>
          <a:noFill/>
        </p:spPr>
        <p:txBody>
          <a:bodyPr wrap="square" rtlCol="0">
            <a:spAutoFit/>
          </a:bodyPr>
          <a:lstStyle/>
          <a:p>
            <a:r>
              <a:rPr lang="en-US" sz="2400" dirty="0">
                <a:latin typeface="Gill Sans MT" panose="020B0502020104020203" pitchFamily="34" charset="77"/>
              </a:rPr>
              <a:t>Results from neighborhood in the inner-city showing gentrification by supply</a:t>
            </a:r>
          </a:p>
        </p:txBody>
      </p:sp>
      <p:pic>
        <p:nvPicPr>
          <p:cNvPr id="7" name="Picture 6">
            <a:extLst>
              <a:ext uri="{FF2B5EF4-FFF2-40B4-BE49-F238E27FC236}">
                <a16:creationId xmlns:a16="http://schemas.microsoft.com/office/drawing/2014/main" id="{399CC046-BA2A-B940-AAA1-FBBE2F236C85}"/>
              </a:ext>
            </a:extLst>
          </p:cNvPr>
          <p:cNvPicPr>
            <a:picLocks noChangeAspect="1"/>
          </p:cNvPicPr>
          <p:nvPr/>
        </p:nvPicPr>
        <p:blipFill rotWithShape="1">
          <a:blip r:embed="rId4"/>
          <a:srcRect l="40053" t="20121" r="51348" b="74034"/>
          <a:stretch/>
        </p:blipFill>
        <p:spPr>
          <a:xfrm>
            <a:off x="2957513" y="999526"/>
            <a:ext cx="1615817" cy="716029"/>
          </a:xfrm>
          <a:prstGeom prst="rect">
            <a:avLst/>
          </a:prstGeom>
        </p:spPr>
      </p:pic>
      <p:pic>
        <p:nvPicPr>
          <p:cNvPr id="8" name="Picture 7">
            <a:extLst>
              <a:ext uri="{FF2B5EF4-FFF2-40B4-BE49-F238E27FC236}">
                <a16:creationId xmlns:a16="http://schemas.microsoft.com/office/drawing/2014/main" id="{457D613E-0947-1740-A387-54A9A64456D1}"/>
              </a:ext>
            </a:extLst>
          </p:cNvPr>
          <p:cNvPicPr>
            <a:picLocks noChangeAspect="1"/>
          </p:cNvPicPr>
          <p:nvPr/>
        </p:nvPicPr>
        <p:blipFill rotWithShape="1">
          <a:blip r:embed="rId4"/>
          <a:srcRect l="40053" t="20121" r="51348" b="74034"/>
          <a:stretch/>
        </p:blipFill>
        <p:spPr>
          <a:xfrm>
            <a:off x="5395913" y="237459"/>
            <a:ext cx="1615817" cy="716029"/>
          </a:xfrm>
          <a:prstGeom prst="rect">
            <a:avLst/>
          </a:prstGeom>
        </p:spPr>
      </p:pic>
    </p:spTree>
    <p:extLst>
      <p:ext uri="{BB962C8B-B14F-4D97-AF65-F5344CB8AC3E}">
        <p14:creationId xmlns:p14="http://schemas.microsoft.com/office/powerpoint/2010/main" val="3187537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pic>
        <p:nvPicPr>
          <p:cNvPr id="5" name="Picture 4">
            <a:extLst>
              <a:ext uri="{FF2B5EF4-FFF2-40B4-BE49-F238E27FC236}">
                <a16:creationId xmlns:a16="http://schemas.microsoft.com/office/drawing/2014/main" id="{7F45189E-5884-CF46-B271-435B0816A29F}"/>
              </a:ext>
            </a:extLst>
          </p:cNvPr>
          <p:cNvPicPr>
            <a:picLocks noChangeAspect="1"/>
          </p:cNvPicPr>
          <p:nvPr/>
        </p:nvPicPr>
        <p:blipFill>
          <a:blip r:embed="rId4"/>
          <a:stretch>
            <a:fillRect/>
          </a:stretch>
        </p:blipFill>
        <p:spPr>
          <a:xfrm>
            <a:off x="0" y="0"/>
            <a:ext cx="8913409" cy="6096000"/>
          </a:xfrm>
          <a:prstGeom prst="rect">
            <a:avLst/>
          </a:prstGeom>
        </p:spPr>
      </p:pic>
      <p:sp>
        <p:nvSpPr>
          <p:cNvPr id="7" name="TextBox 6">
            <a:extLst>
              <a:ext uri="{FF2B5EF4-FFF2-40B4-BE49-F238E27FC236}">
                <a16:creationId xmlns:a16="http://schemas.microsoft.com/office/drawing/2014/main" id="{4E317E99-DCF3-D945-B9AB-0C82BAE77CD5}"/>
              </a:ext>
            </a:extLst>
          </p:cNvPr>
          <p:cNvSpPr txBox="1"/>
          <p:nvPr/>
        </p:nvSpPr>
        <p:spPr>
          <a:xfrm>
            <a:off x="0" y="6254434"/>
            <a:ext cx="9659154" cy="461665"/>
          </a:xfrm>
          <a:prstGeom prst="rect">
            <a:avLst/>
          </a:prstGeom>
          <a:noFill/>
        </p:spPr>
        <p:txBody>
          <a:bodyPr wrap="square" rtlCol="0">
            <a:spAutoFit/>
          </a:bodyPr>
          <a:lstStyle/>
          <a:p>
            <a:r>
              <a:rPr lang="en-US" sz="2400" dirty="0">
                <a:latin typeface="Gill Sans MT" panose="020B0502020104020203" pitchFamily="34" charset="77"/>
              </a:rPr>
              <a:t>Results from neighborhood in the inner-city showing gentrification by supply</a:t>
            </a:r>
          </a:p>
        </p:txBody>
      </p:sp>
      <p:pic>
        <p:nvPicPr>
          <p:cNvPr id="6" name="Picture 5">
            <a:extLst>
              <a:ext uri="{FF2B5EF4-FFF2-40B4-BE49-F238E27FC236}">
                <a16:creationId xmlns:a16="http://schemas.microsoft.com/office/drawing/2014/main" id="{399BB71C-268D-8B4B-B7E3-BD3505F7D39D}"/>
              </a:ext>
            </a:extLst>
          </p:cNvPr>
          <p:cNvPicPr>
            <a:picLocks noChangeAspect="1"/>
          </p:cNvPicPr>
          <p:nvPr/>
        </p:nvPicPr>
        <p:blipFill rotWithShape="1">
          <a:blip r:embed="rId5"/>
          <a:srcRect l="40053" t="20121" r="51348" b="74034"/>
          <a:stretch/>
        </p:blipFill>
        <p:spPr>
          <a:xfrm>
            <a:off x="2657475" y="1153285"/>
            <a:ext cx="1615817" cy="716029"/>
          </a:xfrm>
          <a:prstGeom prst="rect">
            <a:avLst/>
          </a:prstGeom>
        </p:spPr>
      </p:pic>
      <p:pic>
        <p:nvPicPr>
          <p:cNvPr id="8" name="Picture 7">
            <a:extLst>
              <a:ext uri="{FF2B5EF4-FFF2-40B4-BE49-F238E27FC236}">
                <a16:creationId xmlns:a16="http://schemas.microsoft.com/office/drawing/2014/main" id="{F0B50D71-9C50-6649-8C58-859E2B9DAA4F}"/>
              </a:ext>
            </a:extLst>
          </p:cNvPr>
          <p:cNvPicPr>
            <a:picLocks noChangeAspect="1"/>
          </p:cNvPicPr>
          <p:nvPr/>
        </p:nvPicPr>
        <p:blipFill rotWithShape="1">
          <a:blip r:embed="rId5"/>
          <a:srcRect l="40053" t="20121" r="51348" b="74034"/>
          <a:stretch/>
        </p:blipFill>
        <p:spPr>
          <a:xfrm>
            <a:off x="7186614" y="1164396"/>
            <a:ext cx="1615817" cy="716029"/>
          </a:xfrm>
          <a:prstGeom prst="rect">
            <a:avLst/>
          </a:prstGeom>
        </p:spPr>
      </p:pic>
      <p:pic>
        <p:nvPicPr>
          <p:cNvPr id="9" name="Picture 8">
            <a:extLst>
              <a:ext uri="{FF2B5EF4-FFF2-40B4-BE49-F238E27FC236}">
                <a16:creationId xmlns:a16="http://schemas.microsoft.com/office/drawing/2014/main" id="{CEAD1ADA-93A1-B247-BD4D-342DE72FB086}"/>
              </a:ext>
            </a:extLst>
          </p:cNvPr>
          <p:cNvPicPr>
            <a:picLocks noChangeAspect="1"/>
          </p:cNvPicPr>
          <p:nvPr/>
        </p:nvPicPr>
        <p:blipFill rotWithShape="1">
          <a:blip r:embed="rId5"/>
          <a:srcRect l="40053" t="20121" r="51348" b="74034"/>
          <a:stretch/>
        </p:blipFill>
        <p:spPr>
          <a:xfrm>
            <a:off x="585788" y="3428401"/>
            <a:ext cx="1615817" cy="716029"/>
          </a:xfrm>
          <a:prstGeom prst="rect">
            <a:avLst/>
          </a:prstGeom>
        </p:spPr>
      </p:pic>
    </p:spTree>
    <p:extLst>
      <p:ext uri="{BB962C8B-B14F-4D97-AF65-F5344CB8AC3E}">
        <p14:creationId xmlns:p14="http://schemas.microsoft.com/office/powerpoint/2010/main" val="807323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pic>
        <p:nvPicPr>
          <p:cNvPr id="5" name="Picture 4">
            <a:extLst>
              <a:ext uri="{FF2B5EF4-FFF2-40B4-BE49-F238E27FC236}">
                <a16:creationId xmlns:a16="http://schemas.microsoft.com/office/drawing/2014/main" id="{9303BBA3-0CD8-854A-BA6E-5165F93BC4C0}"/>
              </a:ext>
            </a:extLst>
          </p:cNvPr>
          <p:cNvPicPr>
            <a:picLocks noChangeAspect="1"/>
          </p:cNvPicPr>
          <p:nvPr/>
        </p:nvPicPr>
        <p:blipFill>
          <a:blip r:embed="rId4"/>
          <a:stretch>
            <a:fillRect/>
          </a:stretch>
        </p:blipFill>
        <p:spPr>
          <a:xfrm>
            <a:off x="0" y="0"/>
            <a:ext cx="9365673" cy="6185700"/>
          </a:xfrm>
          <a:prstGeom prst="rect">
            <a:avLst/>
          </a:prstGeom>
        </p:spPr>
      </p:pic>
      <p:sp>
        <p:nvSpPr>
          <p:cNvPr id="7" name="TextBox 6">
            <a:extLst>
              <a:ext uri="{FF2B5EF4-FFF2-40B4-BE49-F238E27FC236}">
                <a16:creationId xmlns:a16="http://schemas.microsoft.com/office/drawing/2014/main" id="{F002441D-8DDE-AC45-B9DB-FD5CAF29AC57}"/>
              </a:ext>
            </a:extLst>
          </p:cNvPr>
          <p:cNvSpPr txBox="1"/>
          <p:nvPr/>
        </p:nvSpPr>
        <p:spPr>
          <a:xfrm>
            <a:off x="0" y="6254434"/>
            <a:ext cx="9846720" cy="461665"/>
          </a:xfrm>
          <a:prstGeom prst="rect">
            <a:avLst/>
          </a:prstGeom>
          <a:noFill/>
        </p:spPr>
        <p:txBody>
          <a:bodyPr wrap="square" rtlCol="0">
            <a:spAutoFit/>
          </a:bodyPr>
          <a:lstStyle/>
          <a:p>
            <a:r>
              <a:rPr lang="en-US" sz="2400" dirty="0">
                <a:latin typeface="Gill Sans MT" panose="020B0502020104020203" pitchFamily="34" charset="77"/>
              </a:rPr>
              <a:t>Results from neighborhood in the inner-city showing gentrification by demand</a:t>
            </a:r>
          </a:p>
        </p:txBody>
      </p:sp>
      <p:pic>
        <p:nvPicPr>
          <p:cNvPr id="6" name="Picture 5">
            <a:extLst>
              <a:ext uri="{FF2B5EF4-FFF2-40B4-BE49-F238E27FC236}">
                <a16:creationId xmlns:a16="http://schemas.microsoft.com/office/drawing/2014/main" id="{2D49DA83-91E4-A841-BEC0-A160D2A63946}"/>
              </a:ext>
            </a:extLst>
          </p:cNvPr>
          <p:cNvPicPr>
            <a:picLocks noChangeAspect="1"/>
          </p:cNvPicPr>
          <p:nvPr/>
        </p:nvPicPr>
        <p:blipFill rotWithShape="1">
          <a:blip r:embed="rId5"/>
          <a:srcRect l="40053" t="20121" r="51348" b="74034"/>
          <a:stretch/>
        </p:blipFill>
        <p:spPr>
          <a:xfrm>
            <a:off x="5386388" y="213714"/>
            <a:ext cx="1615817" cy="716029"/>
          </a:xfrm>
          <a:prstGeom prst="rect">
            <a:avLst/>
          </a:prstGeom>
        </p:spPr>
      </p:pic>
      <p:pic>
        <p:nvPicPr>
          <p:cNvPr id="8" name="Picture 7">
            <a:extLst>
              <a:ext uri="{FF2B5EF4-FFF2-40B4-BE49-F238E27FC236}">
                <a16:creationId xmlns:a16="http://schemas.microsoft.com/office/drawing/2014/main" id="{10D689A1-331F-4D4E-8053-AB7DFE90ED2F}"/>
              </a:ext>
            </a:extLst>
          </p:cNvPr>
          <p:cNvPicPr>
            <a:picLocks noChangeAspect="1"/>
          </p:cNvPicPr>
          <p:nvPr/>
        </p:nvPicPr>
        <p:blipFill rotWithShape="1">
          <a:blip r:embed="rId5"/>
          <a:srcRect l="40053" t="20121" r="51348" b="74034"/>
          <a:stretch/>
        </p:blipFill>
        <p:spPr>
          <a:xfrm>
            <a:off x="2674154" y="1153285"/>
            <a:ext cx="1615817" cy="716029"/>
          </a:xfrm>
          <a:prstGeom prst="rect">
            <a:avLst/>
          </a:prstGeom>
        </p:spPr>
      </p:pic>
      <p:sp>
        <p:nvSpPr>
          <p:cNvPr id="2" name="Rectangle 1">
            <a:extLst>
              <a:ext uri="{FF2B5EF4-FFF2-40B4-BE49-F238E27FC236}">
                <a16:creationId xmlns:a16="http://schemas.microsoft.com/office/drawing/2014/main" id="{8060B242-D160-D245-8646-2354C9B007BE}"/>
              </a:ext>
            </a:extLst>
          </p:cNvPr>
          <p:cNvSpPr/>
          <p:nvPr/>
        </p:nvSpPr>
        <p:spPr>
          <a:xfrm>
            <a:off x="3699164" y="221680"/>
            <a:ext cx="831272" cy="332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640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pic>
        <p:nvPicPr>
          <p:cNvPr id="5" name="Picture 4">
            <a:extLst>
              <a:ext uri="{FF2B5EF4-FFF2-40B4-BE49-F238E27FC236}">
                <a16:creationId xmlns:a16="http://schemas.microsoft.com/office/drawing/2014/main" id="{068BDBE7-334E-5042-89D2-5B59BF5738C7}"/>
              </a:ext>
            </a:extLst>
          </p:cNvPr>
          <p:cNvPicPr>
            <a:picLocks noChangeAspect="1"/>
          </p:cNvPicPr>
          <p:nvPr/>
        </p:nvPicPr>
        <p:blipFill>
          <a:blip r:embed="rId4"/>
          <a:stretch>
            <a:fillRect/>
          </a:stretch>
        </p:blipFill>
        <p:spPr>
          <a:xfrm>
            <a:off x="1" y="0"/>
            <a:ext cx="9047017" cy="6202689"/>
          </a:xfrm>
          <a:prstGeom prst="rect">
            <a:avLst/>
          </a:prstGeom>
        </p:spPr>
      </p:pic>
      <p:sp>
        <p:nvSpPr>
          <p:cNvPr id="7" name="TextBox 6">
            <a:extLst>
              <a:ext uri="{FF2B5EF4-FFF2-40B4-BE49-F238E27FC236}">
                <a16:creationId xmlns:a16="http://schemas.microsoft.com/office/drawing/2014/main" id="{9A808E30-FAEE-9F49-A923-0C7DA355CB6B}"/>
              </a:ext>
            </a:extLst>
          </p:cNvPr>
          <p:cNvSpPr txBox="1"/>
          <p:nvPr/>
        </p:nvSpPr>
        <p:spPr>
          <a:xfrm>
            <a:off x="0" y="6293071"/>
            <a:ext cx="9846720" cy="461665"/>
          </a:xfrm>
          <a:prstGeom prst="rect">
            <a:avLst/>
          </a:prstGeom>
          <a:noFill/>
        </p:spPr>
        <p:txBody>
          <a:bodyPr wrap="square" rtlCol="0">
            <a:spAutoFit/>
          </a:bodyPr>
          <a:lstStyle/>
          <a:p>
            <a:r>
              <a:rPr lang="en-US" sz="2400" dirty="0">
                <a:latin typeface="Gill Sans MT" panose="020B0502020104020203" pitchFamily="34" charset="77"/>
              </a:rPr>
              <a:t>Results from neighborhood in the inner-city showing gentrification by demand</a:t>
            </a:r>
          </a:p>
        </p:txBody>
      </p:sp>
      <p:sp>
        <p:nvSpPr>
          <p:cNvPr id="8" name="Rectangle 7">
            <a:extLst>
              <a:ext uri="{FF2B5EF4-FFF2-40B4-BE49-F238E27FC236}">
                <a16:creationId xmlns:a16="http://schemas.microsoft.com/office/drawing/2014/main" id="{E6F57571-24DF-CD43-B874-1390B10937A0}"/>
              </a:ext>
            </a:extLst>
          </p:cNvPr>
          <p:cNvSpPr/>
          <p:nvPr/>
        </p:nvSpPr>
        <p:spPr>
          <a:xfrm>
            <a:off x="3491342" y="401792"/>
            <a:ext cx="831272" cy="332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68E7AC7-A84D-CC4E-A8F7-0D411F0AD01C}"/>
              </a:ext>
            </a:extLst>
          </p:cNvPr>
          <p:cNvSpPr/>
          <p:nvPr/>
        </p:nvSpPr>
        <p:spPr>
          <a:xfrm>
            <a:off x="8132622" y="1386632"/>
            <a:ext cx="831272" cy="332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1816624-1FD0-0348-80EE-C8141596725A}"/>
              </a:ext>
            </a:extLst>
          </p:cNvPr>
          <p:cNvSpPr/>
          <p:nvPr/>
        </p:nvSpPr>
        <p:spPr>
          <a:xfrm>
            <a:off x="540326" y="3505207"/>
            <a:ext cx="831272" cy="332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B5067D2-51F3-0C41-AF36-562AFC996086}"/>
              </a:ext>
            </a:extLst>
          </p:cNvPr>
          <p:cNvPicPr>
            <a:picLocks noChangeAspect="1"/>
          </p:cNvPicPr>
          <p:nvPr/>
        </p:nvPicPr>
        <p:blipFill rotWithShape="1">
          <a:blip r:embed="rId5"/>
          <a:srcRect l="40053" t="20121" r="51348" b="74034"/>
          <a:stretch/>
        </p:blipFill>
        <p:spPr>
          <a:xfrm>
            <a:off x="6948393" y="592726"/>
            <a:ext cx="1946228" cy="862446"/>
          </a:xfrm>
          <a:prstGeom prst="rect">
            <a:avLst/>
          </a:prstGeom>
        </p:spPr>
      </p:pic>
      <p:pic>
        <p:nvPicPr>
          <p:cNvPr id="13" name="Picture 12">
            <a:extLst>
              <a:ext uri="{FF2B5EF4-FFF2-40B4-BE49-F238E27FC236}">
                <a16:creationId xmlns:a16="http://schemas.microsoft.com/office/drawing/2014/main" id="{2FEF47EC-C3DB-0F4F-A878-2EEC7C0A7518}"/>
              </a:ext>
            </a:extLst>
          </p:cNvPr>
          <p:cNvPicPr>
            <a:picLocks noChangeAspect="1"/>
          </p:cNvPicPr>
          <p:nvPr/>
        </p:nvPicPr>
        <p:blipFill rotWithShape="1">
          <a:blip r:embed="rId5"/>
          <a:srcRect l="40053" t="20121" r="51348" b="74034"/>
          <a:stretch/>
        </p:blipFill>
        <p:spPr>
          <a:xfrm>
            <a:off x="2307121" y="1287911"/>
            <a:ext cx="1946228" cy="862446"/>
          </a:xfrm>
          <a:prstGeom prst="rect">
            <a:avLst/>
          </a:prstGeom>
        </p:spPr>
      </p:pic>
      <p:pic>
        <p:nvPicPr>
          <p:cNvPr id="14" name="Picture 13">
            <a:extLst>
              <a:ext uri="{FF2B5EF4-FFF2-40B4-BE49-F238E27FC236}">
                <a16:creationId xmlns:a16="http://schemas.microsoft.com/office/drawing/2014/main" id="{91C0A88B-279B-0C40-AD86-1EC5A5134E95}"/>
              </a:ext>
            </a:extLst>
          </p:cNvPr>
          <p:cNvPicPr>
            <a:picLocks noChangeAspect="1"/>
          </p:cNvPicPr>
          <p:nvPr/>
        </p:nvPicPr>
        <p:blipFill rotWithShape="1">
          <a:blip r:embed="rId5"/>
          <a:srcRect l="40053" t="20121" r="51348" b="74034"/>
          <a:stretch/>
        </p:blipFill>
        <p:spPr>
          <a:xfrm>
            <a:off x="1407939" y="3505207"/>
            <a:ext cx="1946228" cy="862446"/>
          </a:xfrm>
          <a:prstGeom prst="rect">
            <a:avLst/>
          </a:prstGeom>
        </p:spPr>
      </p:pic>
    </p:spTree>
    <p:extLst>
      <p:ext uri="{BB962C8B-B14F-4D97-AF65-F5344CB8AC3E}">
        <p14:creationId xmlns:p14="http://schemas.microsoft.com/office/powerpoint/2010/main" val="1282563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97C60A-4FEB-7E4A-9F80-C4495F1AD682}"/>
              </a:ext>
            </a:extLst>
          </p:cNvPr>
          <p:cNvSpPr>
            <a:spLocks noGrp="1"/>
          </p:cNvSpPr>
          <p:nvPr>
            <p:ph type="body" idx="1"/>
          </p:nvPr>
        </p:nvSpPr>
        <p:spPr>
          <a:xfrm>
            <a:off x="272225" y="1281054"/>
            <a:ext cx="2660649" cy="823912"/>
          </a:xfrm>
        </p:spPr>
        <p:txBody>
          <a:bodyPr/>
          <a:lstStyle/>
          <a:p>
            <a:r>
              <a:rPr lang="en-US" sz="3200" dirty="0"/>
              <a:t>Developers</a:t>
            </a:r>
            <a:endParaRPr lang="en-US" dirty="0"/>
          </a:p>
        </p:txBody>
      </p:sp>
      <p:sp>
        <p:nvSpPr>
          <p:cNvPr id="4" name="Content Placeholder 3">
            <a:extLst>
              <a:ext uri="{FF2B5EF4-FFF2-40B4-BE49-F238E27FC236}">
                <a16:creationId xmlns:a16="http://schemas.microsoft.com/office/drawing/2014/main" id="{FB4A796C-4413-DF44-AB09-004A84ACB78A}"/>
              </a:ext>
            </a:extLst>
          </p:cNvPr>
          <p:cNvSpPr>
            <a:spLocks noGrp="1"/>
          </p:cNvSpPr>
          <p:nvPr>
            <p:ph sz="half" idx="2"/>
          </p:nvPr>
        </p:nvSpPr>
        <p:spPr>
          <a:xfrm>
            <a:off x="303758" y="2284354"/>
            <a:ext cx="3132137" cy="3924300"/>
          </a:xfrm>
        </p:spPr>
        <p:txBody>
          <a:bodyPr>
            <a:normAutofit fontScale="92500" lnSpcReduction="20000"/>
          </a:bodyPr>
          <a:lstStyle/>
          <a:p>
            <a:r>
              <a:rPr lang="en-US" dirty="0"/>
              <a:t>Find and buy vacant properties from shrinking neighborhoods</a:t>
            </a:r>
          </a:p>
          <a:p>
            <a:r>
              <a:rPr lang="en-US" dirty="0">
                <a:latin typeface="Gill Sans MT" panose="020B0502020104020203" pitchFamily="34" charset="77"/>
              </a:rPr>
              <a:t>Renovate and sell properties</a:t>
            </a:r>
          </a:p>
          <a:p>
            <a:r>
              <a:rPr lang="en-US" dirty="0">
                <a:latin typeface="Gill Sans MT" panose="020B0502020104020203" pitchFamily="34" charset="77"/>
              </a:rPr>
              <a:t>Increasing the property value to its potential rent </a:t>
            </a:r>
          </a:p>
          <a:p>
            <a:r>
              <a:rPr lang="en-US" dirty="0">
                <a:latin typeface="Gill Sans MT" panose="020B0502020104020203" pitchFamily="34" charset="77"/>
              </a:rPr>
              <a:t>Making property age zero. </a:t>
            </a:r>
          </a:p>
          <a:p>
            <a:endParaRPr lang="en-US" dirty="0"/>
          </a:p>
        </p:txBody>
      </p:sp>
      <p:sp>
        <p:nvSpPr>
          <p:cNvPr id="5" name="Text Placeholder 4">
            <a:extLst>
              <a:ext uri="{FF2B5EF4-FFF2-40B4-BE49-F238E27FC236}">
                <a16:creationId xmlns:a16="http://schemas.microsoft.com/office/drawing/2014/main" id="{FB6EB215-CE8A-3644-8909-1E6772374728}"/>
              </a:ext>
            </a:extLst>
          </p:cNvPr>
          <p:cNvSpPr>
            <a:spLocks noGrp="1"/>
          </p:cNvSpPr>
          <p:nvPr>
            <p:ph type="body" sz="quarter" idx="3"/>
          </p:nvPr>
        </p:nvSpPr>
        <p:spPr>
          <a:xfrm>
            <a:off x="3523588" y="1281054"/>
            <a:ext cx="2971800" cy="823912"/>
          </a:xfrm>
        </p:spPr>
        <p:txBody>
          <a:bodyPr>
            <a:normAutofit/>
          </a:bodyPr>
          <a:lstStyle/>
          <a:p>
            <a:r>
              <a:rPr lang="en-US" sz="3200" dirty="0"/>
              <a:t>Professionals</a:t>
            </a:r>
          </a:p>
        </p:txBody>
      </p:sp>
      <p:sp>
        <p:nvSpPr>
          <p:cNvPr id="6" name="Content Placeholder 5">
            <a:extLst>
              <a:ext uri="{FF2B5EF4-FFF2-40B4-BE49-F238E27FC236}">
                <a16:creationId xmlns:a16="http://schemas.microsoft.com/office/drawing/2014/main" id="{5F122ACE-F4F6-D440-89C1-7D3E71E04DE6}"/>
              </a:ext>
            </a:extLst>
          </p:cNvPr>
          <p:cNvSpPr>
            <a:spLocks noGrp="1"/>
          </p:cNvSpPr>
          <p:nvPr>
            <p:ph sz="quarter" idx="4"/>
          </p:nvPr>
        </p:nvSpPr>
        <p:spPr>
          <a:xfrm>
            <a:off x="3555120" y="2284354"/>
            <a:ext cx="3343275" cy="3924300"/>
          </a:xfrm>
        </p:spPr>
        <p:txBody>
          <a:bodyPr>
            <a:normAutofit fontScale="92500" lnSpcReduction="20000"/>
          </a:bodyPr>
          <a:lstStyle/>
          <a:p>
            <a:r>
              <a:rPr lang="en-US" dirty="0">
                <a:latin typeface="Gill Sans MT" panose="020B0502020104020203" pitchFamily="34" charset="77"/>
              </a:rPr>
              <a:t>Thrive in neighborhoods with high housing prices</a:t>
            </a:r>
          </a:p>
          <a:p>
            <a:r>
              <a:rPr lang="en-US" dirty="0">
                <a:latin typeface="Gill Sans MT" panose="020B0502020104020203" pitchFamily="34" charset="77"/>
              </a:rPr>
              <a:t>Are able move to such neighborhoods</a:t>
            </a:r>
          </a:p>
          <a:p>
            <a:r>
              <a:rPr lang="en-US" dirty="0">
                <a:latin typeface="Gill Sans MT" panose="020B0502020104020203" pitchFamily="34" charset="77"/>
              </a:rPr>
              <a:t>Increasing population density which may cause urban sprawl</a:t>
            </a:r>
          </a:p>
          <a:p>
            <a:r>
              <a:rPr lang="en-US" dirty="0">
                <a:latin typeface="Gill Sans MT" panose="020B0502020104020203" pitchFamily="34" charset="77"/>
              </a:rPr>
              <a:t>Only agent class able to purchase renovated properties</a:t>
            </a:r>
            <a:endParaRPr lang="en-US" dirty="0"/>
          </a:p>
        </p:txBody>
      </p:sp>
      <p:sp>
        <p:nvSpPr>
          <p:cNvPr id="7" name="Title 1">
            <a:extLst>
              <a:ext uri="{FF2B5EF4-FFF2-40B4-BE49-F238E27FC236}">
                <a16:creationId xmlns:a16="http://schemas.microsoft.com/office/drawing/2014/main" id="{E4073CA1-A690-0942-A3D2-60E72F561A25}"/>
              </a:ext>
            </a:extLst>
          </p:cNvPr>
          <p:cNvSpPr>
            <a:spLocks noGrp="1"/>
          </p:cNvSpPr>
          <p:nvPr>
            <p:ph type="title"/>
          </p:nvPr>
        </p:nvSpPr>
        <p:spPr>
          <a:xfrm>
            <a:off x="838200" y="365125"/>
            <a:ext cx="8734425" cy="1325563"/>
          </a:xfrm>
        </p:spPr>
        <p:txBody>
          <a:bodyPr/>
          <a:lstStyle/>
          <a:p>
            <a:r>
              <a:rPr lang="en-US" dirty="0">
                <a:latin typeface="Gill Sans MT" panose="020B0502020104020203" pitchFamily="34" charset="77"/>
              </a:rPr>
              <a:t>Conclusion: Supply and Demand</a:t>
            </a:r>
          </a:p>
        </p:txBody>
      </p:sp>
      <p:pic>
        <p:nvPicPr>
          <p:cNvPr id="8" name="Picture 7">
            <a:extLst>
              <a:ext uri="{FF2B5EF4-FFF2-40B4-BE49-F238E27FC236}">
                <a16:creationId xmlns:a16="http://schemas.microsoft.com/office/drawing/2014/main" id="{434C4CF8-86C0-D547-824C-1CC4377B059B}"/>
              </a:ext>
            </a:extLst>
          </p:cNvPr>
          <p:cNvPicPr>
            <a:picLocks noChangeAspect="1"/>
          </p:cNvPicPr>
          <p:nvPr/>
        </p:nvPicPr>
        <p:blipFill>
          <a:blip r:embed="rId3"/>
          <a:stretch>
            <a:fillRect/>
          </a:stretch>
        </p:blipFill>
        <p:spPr>
          <a:xfrm>
            <a:off x="9846720" y="0"/>
            <a:ext cx="2032000" cy="1511300"/>
          </a:xfrm>
          <a:prstGeom prst="rect">
            <a:avLst/>
          </a:prstGeom>
        </p:spPr>
      </p:pic>
      <p:sp>
        <p:nvSpPr>
          <p:cNvPr id="9" name="Text Placeholder 4">
            <a:extLst>
              <a:ext uri="{FF2B5EF4-FFF2-40B4-BE49-F238E27FC236}">
                <a16:creationId xmlns:a16="http://schemas.microsoft.com/office/drawing/2014/main" id="{655EF4CE-2B7D-614F-BD68-F9AFCBD1B30F}"/>
              </a:ext>
            </a:extLst>
          </p:cNvPr>
          <p:cNvSpPr txBox="1">
            <a:spLocks/>
          </p:cNvSpPr>
          <p:nvPr/>
        </p:nvSpPr>
        <p:spPr>
          <a:xfrm>
            <a:off x="7385929" y="1281054"/>
            <a:ext cx="3445259"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dirty="0"/>
              <a:t>Non-professionals</a:t>
            </a:r>
          </a:p>
        </p:txBody>
      </p:sp>
      <p:sp>
        <p:nvSpPr>
          <p:cNvPr id="10" name="Content Placeholder 5">
            <a:extLst>
              <a:ext uri="{FF2B5EF4-FFF2-40B4-BE49-F238E27FC236}">
                <a16:creationId xmlns:a16="http://schemas.microsoft.com/office/drawing/2014/main" id="{BDB51C64-B6B9-FE4C-A901-CFC120F9889B}"/>
              </a:ext>
            </a:extLst>
          </p:cNvPr>
          <p:cNvSpPr txBox="1">
            <a:spLocks/>
          </p:cNvSpPr>
          <p:nvPr/>
        </p:nvSpPr>
        <p:spPr>
          <a:xfrm>
            <a:off x="7417462" y="2104966"/>
            <a:ext cx="4470780" cy="39243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latin typeface="Gill Sans MT" panose="020B0502020104020203" pitchFamily="34" charset="77"/>
              </a:rPr>
              <a:t>Increased sense of unhappiness</a:t>
            </a:r>
          </a:p>
          <a:p>
            <a:r>
              <a:rPr lang="en-US" sz="2600" dirty="0">
                <a:latin typeface="Gill Sans MT" panose="020B0502020104020203" pitchFamily="34" charset="77"/>
              </a:rPr>
              <a:t>Displacement to other neighborhoods</a:t>
            </a:r>
          </a:p>
          <a:p>
            <a:r>
              <a:rPr lang="en-US" sz="2600" dirty="0">
                <a:latin typeface="Gill Sans MT" panose="020B0502020104020203" pitchFamily="34" charset="77"/>
              </a:rPr>
              <a:t>Unable to purchase property as values increase</a:t>
            </a:r>
          </a:p>
          <a:p>
            <a:r>
              <a:rPr lang="en-US" sz="2600" dirty="0">
                <a:latin typeface="Gill Sans MT" panose="020B0502020104020203" pitchFamily="34" charset="77"/>
              </a:rPr>
              <a:t>Limited to certain neighborhoods</a:t>
            </a:r>
          </a:p>
          <a:p>
            <a:r>
              <a:rPr lang="en-US" sz="2600" dirty="0">
                <a:latin typeface="Gill Sans MT" panose="020B0502020104020203" pitchFamily="34" charset="77"/>
              </a:rPr>
              <a:t>Locked in their original neighborhoods due to inadequate savings</a:t>
            </a:r>
            <a:endParaRPr lang="en-US" sz="2600" dirty="0"/>
          </a:p>
        </p:txBody>
      </p:sp>
    </p:spTree>
    <p:extLst>
      <p:ext uri="{BB962C8B-B14F-4D97-AF65-F5344CB8AC3E}">
        <p14:creationId xmlns:p14="http://schemas.microsoft.com/office/powerpoint/2010/main" val="210265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6793B8-B46C-F74B-8C9E-41ED7AE09C61}"/>
              </a:ext>
            </a:extLst>
          </p:cNvPr>
          <p:cNvPicPr>
            <a:picLocks noChangeAspect="1"/>
          </p:cNvPicPr>
          <p:nvPr/>
        </p:nvPicPr>
        <p:blipFill>
          <a:blip r:embed="rId3"/>
          <a:stretch>
            <a:fillRect/>
          </a:stretch>
        </p:blipFill>
        <p:spPr>
          <a:xfrm>
            <a:off x="10002838" y="0"/>
            <a:ext cx="2032000" cy="1511300"/>
          </a:xfrm>
          <a:prstGeom prst="rect">
            <a:avLst/>
          </a:prstGeom>
        </p:spPr>
      </p:pic>
      <p:sp>
        <p:nvSpPr>
          <p:cNvPr id="3" name="Subtitle 2">
            <a:extLst>
              <a:ext uri="{FF2B5EF4-FFF2-40B4-BE49-F238E27FC236}">
                <a16:creationId xmlns:a16="http://schemas.microsoft.com/office/drawing/2014/main" id="{E85718A4-6BD2-264A-A721-18DF8AC4D248}"/>
              </a:ext>
            </a:extLst>
          </p:cNvPr>
          <p:cNvSpPr txBox="1">
            <a:spLocks/>
          </p:cNvSpPr>
          <p:nvPr/>
        </p:nvSpPr>
        <p:spPr>
          <a:xfrm>
            <a:off x="858838" y="2199860"/>
            <a:ext cx="9144000" cy="40553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Gill Sans MT" panose="020B0502020104020203" pitchFamily="34" charset="77"/>
              </a:rPr>
              <a:t>Introduction</a:t>
            </a:r>
          </a:p>
          <a:p>
            <a:r>
              <a:rPr lang="en-US" sz="3200" dirty="0">
                <a:latin typeface="Gill Sans MT" panose="020B0502020104020203" pitchFamily="34" charset="77"/>
              </a:rPr>
              <a:t>Background</a:t>
            </a:r>
          </a:p>
          <a:p>
            <a:r>
              <a:rPr lang="en-US" sz="3200" dirty="0">
                <a:latin typeface="Gill Sans MT" panose="020B0502020104020203" pitchFamily="34" charset="77"/>
              </a:rPr>
              <a:t>Model Design</a:t>
            </a:r>
          </a:p>
          <a:p>
            <a:r>
              <a:rPr lang="en-US" sz="3200" dirty="0">
                <a:latin typeface="Gill Sans MT" panose="020B0502020104020203" pitchFamily="34" charset="77"/>
              </a:rPr>
              <a:t>Simulation Results</a:t>
            </a:r>
          </a:p>
          <a:p>
            <a:r>
              <a:rPr lang="en-US" sz="3200" dirty="0">
                <a:latin typeface="Gill Sans MT" panose="020B0502020104020203" pitchFamily="34" charset="77"/>
              </a:rPr>
              <a:t>Conclusion</a:t>
            </a:r>
          </a:p>
          <a:p>
            <a:r>
              <a:rPr lang="en-US" sz="3200" dirty="0">
                <a:latin typeface="Gill Sans MT" panose="020B0502020104020203" pitchFamily="34" charset="77"/>
              </a:rPr>
              <a:t>Further Work</a:t>
            </a:r>
          </a:p>
        </p:txBody>
      </p:sp>
      <p:sp>
        <p:nvSpPr>
          <p:cNvPr id="4" name="Title 1">
            <a:extLst>
              <a:ext uri="{FF2B5EF4-FFF2-40B4-BE49-F238E27FC236}">
                <a16:creationId xmlns:a16="http://schemas.microsoft.com/office/drawing/2014/main" id="{96D8F2E7-54CD-6D49-9A0D-7E1B1C3F42FD}"/>
              </a:ext>
            </a:extLst>
          </p:cNvPr>
          <p:cNvSpPr txBox="1">
            <a:spLocks/>
          </p:cNvSpPr>
          <p:nvPr/>
        </p:nvSpPr>
        <p:spPr>
          <a:xfrm>
            <a:off x="757239" y="755650"/>
            <a:ext cx="2943224" cy="703262"/>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ill Sans MT" panose="020B0502020104020203" pitchFamily="34" charset="77"/>
              </a:rPr>
              <a:t>Talk Outline</a:t>
            </a:r>
          </a:p>
        </p:txBody>
      </p:sp>
    </p:spTree>
    <p:extLst>
      <p:ext uri="{BB962C8B-B14F-4D97-AF65-F5344CB8AC3E}">
        <p14:creationId xmlns:p14="http://schemas.microsoft.com/office/powerpoint/2010/main" val="2396790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3CE-D238-7E41-BC90-CBCF046BC8F6}"/>
              </a:ext>
            </a:extLst>
          </p:cNvPr>
          <p:cNvSpPr>
            <a:spLocks noGrp="1"/>
          </p:cNvSpPr>
          <p:nvPr>
            <p:ph type="title"/>
          </p:nvPr>
        </p:nvSpPr>
        <p:spPr>
          <a:xfrm>
            <a:off x="838200" y="365125"/>
            <a:ext cx="8734425" cy="1325563"/>
          </a:xfrm>
        </p:spPr>
        <p:txBody>
          <a:bodyPr/>
          <a:lstStyle/>
          <a:p>
            <a:r>
              <a:rPr lang="en-US" dirty="0">
                <a:latin typeface="Gill Sans MT" panose="020B0502020104020203" pitchFamily="34" charset="77"/>
              </a:rPr>
              <a:t>Further work</a:t>
            </a:r>
          </a:p>
        </p:txBody>
      </p:sp>
      <p:sp>
        <p:nvSpPr>
          <p:cNvPr id="3" name="Content Placeholder 2">
            <a:extLst>
              <a:ext uri="{FF2B5EF4-FFF2-40B4-BE49-F238E27FC236}">
                <a16:creationId xmlns:a16="http://schemas.microsoft.com/office/drawing/2014/main" id="{4928476A-7D95-4949-9A75-536FB8004270}"/>
              </a:ext>
            </a:extLst>
          </p:cNvPr>
          <p:cNvSpPr>
            <a:spLocks noGrp="1"/>
          </p:cNvSpPr>
          <p:nvPr>
            <p:ph idx="1"/>
          </p:nvPr>
        </p:nvSpPr>
        <p:spPr>
          <a:xfrm>
            <a:off x="838200" y="1825625"/>
            <a:ext cx="10515600" cy="4675188"/>
          </a:xfrm>
        </p:spPr>
        <p:txBody>
          <a:bodyPr>
            <a:normAutofit/>
          </a:bodyPr>
          <a:lstStyle/>
          <a:p>
            <a:r>
              <a:rPr lang="en-US" dirty="0">
                <a:latin typeface="Gill Sans MT" panose="020B0502020104020203" pitchFamily="34" charset="77"/>
              </a:rPr>
              <a:t>Purpose of this explanatory model:</a:t>
            </a:r>
          </a:p>
          <a:p>
            <a:pPr lvl="1"/>
            <a:r>
              <a:rPr lang="en-US" dirty="0">
                <a:latin typeface="Gill Sans MT" panose="020B0502020104020203" pitchFamily="34" charset="77"/>
              </a:rPr>
              <a:t>Combining various urban processes to demonstrate the life cycle of a city </a:t>
            </a:r>
          </a:p>
          <a:p>
            <a:pPr lvl="1"/>
            <a:r>
              <a:rPr lang="en-US" dirty="0">
                <a:latin typeface="Gill Sans MT" panose="020B0502020104020203" pitchFamily="34" charset="77"/>
              </a:rPr>
              <a:t>Specifically focusing on the effect of gentrification on property value</a:t>
            </a:r>
          </a:p>
          <a:p>
            <a:r>
              <a:rPr lang="en-US" dirty="0">
                <a:latin typeface="Gill Sans MT" panose="020B0502020104020203" pitchFamily="34" charset="77"/>
              </a:rPr>
              <a:t>Model is </a:t>
            </a:r>
            <a:r>
              <a:rPr lang="en-US" b="1" dirty="0">
                <a:latin typeface="Gill Sans MT" panose="020B0502020104020203" pitchFamily="34" charset="77"/>
              </a:rPr>
              <a:t>not</a:t>
            </a:r>
            <a:r>
              <a:rPr lang="en-US" dirty="0">
                <a:latin typeface="Gill Sans MT" panose="020B0502020104020203" pitchFamily="34" charset="77"/>
              </a:rPr>
              <a:t> constructed to recommend policy solutions, but to:</a:t>
            </a:r>
          </a:p>
          <a:p>
            <a:pPr lvl="1"/>
            <a:r>
              <a:rPr lang="en-US" dirty="0">
                <a:latin typeface="Gill Sans MT" panose="020B0502020104020203" pitchFamily="34" charset="77"/>
              </a:rPr>
              <a:t>Utilize empirical data in developing urban processes </a:t>
            </a:r>
          </a:p>
          <a:p>
            <a:pPr lvl="1"/>
            <a:r>
              <a:rPr lang="en-US" dirty="0">
                <a:latin typeface="Gill Sans MT" panose="020B0502020104020203" pitchFamily="34" charset="77"/>
              </a:rPr>
              <a:t>Demonstrate the outcome of their interactions</a:t>
            </a:r>
          </a:p>
          <a:p>
            <a:r>
              <a:rPr lang="en-US" dirty="0">
                <a:latin typeface="Gill Sans MT" panose="020B0502020104020203" pitchFamily="34" charset="77"/>
              </a:rPr>
              <a:t>Model can be extended to:</a:t>
            </a:r>
          </a:p>
          <a:p>
            <a:pPr lvl="1"/>
            <a:r>
              <a:rPr lang="en-US" dirty="0">
                <a:latin typeface="Gill Sans MT" panose="020B0502020104020203" pitchFamily="34" charset="77"/>
              </a:rPr>
              <a:t>Prevent gentrification through various urban policies</a:t>
            </a:r>
          </a:p>
          <a:p>
            <a:pPr lvl="1"/>
            <a:r>
              <a:rPr lang="en-US" dirty="0">
                <a:latin typeface="Gill Sans MT" panose="020B0502020104020203" pitchFamily="34" charset="77"/>
              </a:rPr>
              <a:t>Decrease the high rate of unhappiness among agents by performing sensitivity analysis to find the right threshold for various population levels</a:t>
            </a:r>
          </a:p>
          <a:p>
            <a:pPr marL="0" indent="0">
              <a:buNone/>
            </a:pPr>
            <a:endParaRPr lang="en-US" dirty="0">
              <a:latin typeface="Gill Sans MT" panose="020B0502020104020203" pitchFamily="34" charset="77"/>
            </a:endParaRPr>
          </a:p>
        </p:txBody>
      </p:sp>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spTree>
    <p:extLst>
      <p:ext uri="{BB962C8B-B14F-4D97-AF65-F5344CB8AC3E}">
        <p14:creationId xmlns:p14="http://schemas.microsoft.com/office/powerpoint/2010/main" val="202772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75953-9A7D-3F42-92BB-B63C166E5746}"/>
              </a:ext>
            </a:extLst>
          </p:cNvPr>
          <p:cNvSpPr>
            <a:spLocks noGrp="1"/>
          </p:cNvSpPr>
          <p:nvPr>
            <p:ph type="ctrTitle"/>
          </p:nvPr>
        </p:nvSpPr>
        <p:spPr>
          <a:xfrm>
            <a:off x="0" y="1"/>
            <a:ext cx="12191999" cy="2014329"/>
          </a:xfrm>
        </p:spPr>
        <p:txBody>
          <a:bodyPr>
            <a:normAutofit/>
          </a:bodyPr>
          <a:lstStyle/>
          <a:p>
            <a:r>
              <a:rPr lang="en-US" sz="5400" dirty="0">
                <a:latin typeface="Gill Sans MT" panose="020B0502020104020203" pitchFamily="34" charset="77"/>
              </a:rPr>
              <a:t>Thank You!</a:t>
            </a:r>
            <a:br>
              <a:rPr lang="en-US" sz="5400" dirty="0">
                <a:latin typeface="Gill Sans MT" panose="020B0502020104020203" pitchFamily="34" charset="77"/>
              </a:rPr>
            </a:br>
            <a:r>
              <a:rPr lang="en-US" sz="5400" dirty="0">
                <a:latin typeface="Gill Sans MT" panose="020B0502020104020203" pitchFamily="34" charset="77"/>
              </a:rPr>
              <a:t>Welcoming Questions and Comments</a:t>
            </a:r>
          </a:p>
        </p:txBody>
      </p:sp>
      <p:sp>
        <p:nvSpPr>
          <p:cNvPr id="3" name="Subtitle 2">
            <a:extLst>
              <a:ext uri="{FF2B5EF4-FFF2-40B4-BE49-F238E27FC236}">
                <a16:creationId xmlns:a16="http://schemas.microsoft.com/office/drawing/2014/main" id="{26B7AA93-355F-7543-8F95-93296F218682}"/>
              </a:ext>
            </a:extLst>
          </p:cNvPr>
          <p:cNvSpPr>
            <a:spLocks noGrp="1"/>
          </p:cNvSpPr>
          <p:nvPr>
            <p:ph type="subTitle" idx="1"/>
          </p:nvPr>
        </p:nvSpPr>
        <p:spPr>
          <a:xfrm>
            <a:off x="1523998" y="5594393"/>
            <a:ext cx="9144000" cy="571109"/>
          </a:xfrm>
        </p:spPr>
        <p:txBody>
          <a:bodyPr>
            <a:normAutofit/>
          </a:bodyPr>
          <a:lstStyle/>
          <a:p>
            <a:r>
              <a:rPr lang="en-US" dirty="0" err="1">
                <a:latin typeface="Gill Sans MT" panose="020B0502020104020203" pitchFamily="34" charset="77"/>
              </a:rPr>
              <a:t>Niloofar</a:t>
            </a:r>
            <a:r>
              <a:rPr lang="en-US" dirty="0">
                <a:latin typeface="Gill Sans MT" panose="020B0502020104020203" pitchFamily="34" charset="77"/>
              </a:rPr>
              <a:t> Bagheri-</a:t>
            </a:r>
            <a:r>
              <a:rPr lang="en-US" dirty="0" err="1">
                <a:latin typeface="Gill Sans MT" panose="020B0502020104020203" pitchFamily="34" charset="77"/>
              </a:rPr>
              <a:t>Jebelli</a:t>
            </a:r>
            <a:r>
              <a:rPr lang="en-US" dirty="0">
                <a:latin typeface="Gill Sans MT" panose="020B0502020104020203" pitchFamily="34" charset="77"/>
              </a:rPr>
              <a:t>, Andrew Crooks, William Kennedy</a:t>
            </a:r>
          </a:p>
        </p:txBody>
      </p:sp>
      <p:pic>
        <p:nvPicPr>
          <p:cNvPr id="4" name="Picture 3">
            <a:extLst>
              <a:ext uri="{FF2B5EF4-FFF2-40B4-BE49-F238E27FC236}">
                <a16:creationId xmlns:a16="http://schemas.microsoft.com/office/drawing/2014/main" id="{AB910964-BCC2-5143-821A-4751E3B9B91F}"/>
              </a:ext>
            </a:extLst>
          </p:cNvPr>
          <p:cNvPicPr>
            <a:picLocks noChangeAspect="1"/>
          </p:cNvPicPr>
          <p:nvPr/>
        </p:nvPicPr>
        <p:blipFill>
          <a:blip r:embed="rId3">
            <a:alphaModFix amt="17000"/>
          </a:blip>
          <a:stretch>
            <a:fillRect/>
          </a:stretch>
        </p:blipFill>
        <p:spPr>
          <a:xfrm>
            <a:off x="10004559" y="4545496"/>
            <a:ext cx="2187440" cy="2312504"/>
          </a:xfrm>
          <a:prstGeom prst="rect">
            <a:avLst/>
          </a:prstGeom>
        </p:spPr>
      </p:pic>
      <p:sp>
        <p:nvSpPr>
          <p:cNvPr id="5" name="TextBox 4">
            <a:extLst>
              <a:ext uri="{FF2B5EF4-FFF2-40B4-BE49-F238E27FC236}">
                <a16:creationId xmlns:a16="http://schemas.microsoft.com/office/drawing/2014/main" id="{4CBC2CD9-3946-294C-8A1D-FF93E4868800}"/>
              </a:ext>
            </a:extLst>
          </p:cNvPr>
          <p:cNvSpPr txBox="1"/>
          <p:nvPr/>
        </p:nvSpPr>
        <p:spPr>
          <a:xfrm>
            <a:off x="4751624" y="6165503"/>
            <a:ext cx="2688749" cy="461665"/>
          </a:xfrm>
          <a:prstGeom prst="rect">
            <a:avLst/>
          </a:prstGeom>
          <a:noFill/>
        </p:spPr>
        <p:txBody>
          <a:bodyPr wrap="none" rtlCol="0">
            <a:spAutoFit/>
          </a:bodyPr>
          <a:lstStyle/>
          <a:p>
            <a:r>
              <a:rPr lang="en-US" sz="2400" dirty="0">
                <a:latin typeface="Gill Sans MT" panose="020B0502020104020203" pitchFamily="34" charset="77"/>
              </a:rPr>
              <a:t>nbagher2@gmu.edu</a:t>
            </a:r>
          </a:p>
        </p:txBody>
      </p:sp>
      <p:pic>
        <p:nvPicPr>
          <p:cNvPr id="8" name="Picture 7">
            <a:extLst>
              <a:ext uri="{FF2B5EF4-FFF2-40B4-BE49-F238E27FC236}">
                <a16:creationId xmlns:a16="http://schemas.microsoft.com/office/drawing/2014/main" id="{EBBC6206-3B2A-034D-9B6A-B47DA12A0030}"/>
              </a:ext>
            </a:extLst>
          </p:cNvPr>
          <p:cNvPicPr>
            <a:picLocks noChangeAspect="1"/>
          </p:cNvPicPr>
          <p:nvPr/>
        </p:nvPicPr>
        <p:blipFill>
          <a:blip r:embed="rId4"/>
          <a:stretch>
            <a:fillRect/>
          </a:stretch>
        </p:blipFill>
        <p:spPr>
          <a:xfrm>
            <a:off x="4825998" y="2443571"/>
            <a:ext cx="2540000" cy="2540000"/>
          </a:xfrm>
          <a:prstGeom prst="rect">
            <a:avLst/>
          </a:prstGeom>
        </p:spPr>
      </p:pic>
    </p:spTree>
    <p:extLst>
      <p:ext uri="{BB962C8B-B14F-4D97-AF65-F5344CB8AC3E}">
        <p14:creationId xmlns:p14="http://schemas.microsoft.com/office/powerpoint/2010/main" val="847381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3CE-D238-7E41-BC90-CBCF046BC8F6}"/>
              </a:ext>
            </a:extLst>
          </p:cNvPr>
          <p:cNvSpPr>
            <a:spLocks noGrp="1"/>
          </p:cNvSpPr>
          <p:nvPr>
            <p:ph type="title"/>
          </p:nvPr>
        </p:nvSpPr>
        <p:spPr>
          <a:xfrm>
            <a:off x="838200" y="365125"/>
            <a:ext cx="8734425" cy="1325563"/>
          </a:xfrm>
        </p:spPr>
        <p:txBody>
          <a:bodyPr/>
          <a:lstStyle/>
          <a:p>
            <a:r>
              <a:rPr lang="en-US" dirty="0">
                <a:latin typeface="Gill Sans MT" panose="020B0502020104020203" pitchFamily="34" charset="77"/>
              </a:rPr>
              <a:t>References</a:t>
            </a:r>
          </a:p>
        </p:txBody>
      </p:sp>
      <p:sp>
        <p:nvSpPr>
          <p:cNvPr id="3" name="Content Placeholder 2">
            <a:extLst>
              <a:ext uri="{FF2B5EF4-FFF2-40B4-BE49-F238E27FC236}">
                <a16:creationId xmlns:a16="http://schemas.microsoft.com/office/drawing/2014/main" id="{4928476A-7D95-4949-9A75-536FB8004270}"/>
              </a:ext>
            </a:extLst>
          </p:cNvPr>
          <p:cNvSpPr>
            <a:spLocks noGrp="1"/>
          </p:cNvSpPr>
          <p:nvPr>
            <p:ph idx="1"/>
          </p:nvPr>
        </p:nvSpPr>
        <p:spPr>
          <a:xfrm>
            <a:off x="360418" y="1511300"/>
            <a:ext cx="11518302" cy="5645880"/>
          </a:xfrm>
        </p:spPr>
        <p:txBody>
          <a:bodyPr>
            <a:noAutofit/>
          </a:bodyPr>
          <a:lstStyle/>
          <a:p>
            <a:pPr marL="0" indent="0">
              <a:buNone/>
            </a:pPr>
            <a:r>
              <a:rPr lang="en-US" sz="1300" dirty="0">
                <a:latin typeface="Gill Sans MT" panose="020B0502020104020203" pitchFamily="34" charset="77"/>
              </a:rPr>
              <a:t>M. BATTY AND P. A. LONGLEY, Fractal cities: a geometry of form and function, Academic Press, 1994.</a:t>
            </a:r>
          </a:p>
          <a:p>
            <a:pPr marL="0" indent="0">
              <a:buNone/>
            </a:pPr>
            <a:r>
              <a:rPr lang="en-US" sz="1300" dirty="0">
                <a:latin typeface="Gill Sans MT" panose="020B0502020104020203" pitchFamily="34" charset="77"/>
              </a:rPr>
              <a:t>E. W. BURGESS, Can neighborhood work have a scientific basis , The City, (1925), pp. 142–155.</a:t>
            </a:r>
          </a:p>
          <a:p>
            <a:pPr marL="0" indent="0">
              <a:buNone/>
            </a:pPr>
            <a:r>
              <a:rPr lang="en-US" sz="1300" dirty="0">
                <a:latin typeface="Gill Sans MT" panose="020B0502020104020203" pitchFamily="34" charset="77"/>
              </a:rPr>
              <a:t>L. DIAPPI AND P. BOLCHI, Smith’s rent gap theory and local real estate dynamics: a multi-agent model, Computers, Environment and Urban Systems, 32 (2008), pp. 6–18.</a:t>
            </a:r>
          </a:p>
          <a:p>
            <a:pPr marL="0" indent="0">
              <a:buNone/>
            </a:pPr>
            <a:r>
              <a:rPr lang="en-US" sz="1300" dirty="0">
                <a:latin typeface="Gill Sans MT" panose="020B0502020104020203" pitchFamily="34" charset="77"/>
              </a:rPr>
              <a:t>ECONOMIC POLICY INSTITUTE, Family budget. http://</a:t>
            </a:r>
            <a:r>
              <a:rPr lang="en-US" sz="1300" dirty="0" err="1">
                <a:latin typeface="Gill Sans MT" panose="020B0502020104020203" pitchFamily="34" charset="77"/>
              </a:rPr>
              <a:t>www.epi.org</a:t>
            </a:r>
            <a:r>
              <a:rPr lang="en-US" sz="1300" dirty="0">
                <a:latin typeface="Gill Sans MT" panose="020B0502020104020203" pitchFamily="34" charset="77"/>
              </a:rPr>
              <a:t>/resources/budget/, 2015. Accessed: 2017.</a:t>
            </a:r>
          </a:p>
          <a:p>
            <a:pPr marL="0" indent="0">
              <a:buNone/>
            </a:pPr>
            <a:r>
              <a:rPr lang="en-US" sz="1300" dirty="0">
                <a:latin typeface="Gill Sans MT" panose="020B0502020104020203" pitchFamily="34" charset="77"/>
              </a:rPr>
              <a:t>E. L. GLAESER AND M. E. KAHN, Sprawl and urban growth, in Handbook of Regional and Urban Economics, Elsevier, 2004, pp. 2481–2527.</a:t>
            </a:r>
          </a:p>
          <a:p>
            <a:pPr marL="0" indent="0">
              <a:buNone/>
            </a:pPr>
            <a:r>
              <a:rPr lang="en-US" sz="1300" dirty="0">
                <a:latin typeface="Gill Sans MT" panose="020B0502020104020203" pitchFamily="34" charset="77"/>
              </a:rPr>
              <a:t>D. GREGORY, R. JOHNSTON, G. PRATT, M. WATTS,  AND S. WHATMORE, The dictionary of human geography, John Wiley &amp; Sons, 2011.</a:t>
            </a:r>
          </a:p>
          <a:p>
            <a:pPr marL="0" indent="0">
              <a:buNone/>
            </a:pPr>
            <a:r>
              <a:rPr lang="en-US" sz="1300" dirty="0">
                <a:latin typeface="Gill Sans MT" panose="020B0502020104020203" pitchFamily="34" charset="77"/>
              </a:rPr>
              <a:t>J. JACKSON , B. FOREST , AND  R. SENGUPTA , Agent-based simulation of urban residential dynamics and land rent change in a gentrifying area of Boston, Transactions in GIS, 12 (2008), pp. 475–491.</a:t>
            </a:r>
          </a:p>
          <a:p>
            <a:pPr marL="0" indent="0">
              <a:buNone/>
            </a:pPr>
            <a:r>
              <a:rPr lang="en-US" sz="1300" dirty="0">
                <a:latin typeface="Gill Sans MT" panose="020B0502020104020203" pitchFamily="34" charset="77"/>
              </a:rPr>
              <a:t>C. LIU, D. O’SULLIVAN, AND G. L. W. PERRY, The rent gap revisited: gentrification in point Chevalier, Auckland, Journal of Urban Geography, 39 (2018), pp. 1300-1325.</a:t>
            </a:r>
          </a:p>
          <a:p>
            <a:pPr marL="0" indent="0">
              <a:buNone/>
            </a:pPr>
            <a:r>
              <a:rPr lang="en-US" sz="1300" dirty="0">
                <a:latin typeface="Gill Sans MT" panose="020B0502020104020203" pitchFamily="34" charset="77"/>
              </a:rPr>
              <a:t>C. M. MACAL AND M. J. NORTH, Tutorial on agent-based modelling and simulation, Journal of Simulation, 4 (2010), pp. 151-162.</a:t>
            </a:r>
          </a:p>
          <a:p>
            <a:pPr marL="0" indent="0">
              <a:buNone/>
            </a:pPr>
            <a:r>
              <a:rPr lang="en-US" sz="1300" dirty="0">
                <a:latin typeface="Gill Sans MT" panose="020B0502020104020203" pitchFamily="34" charset="77"/>
              </a:rPr>
              <a:t>MAYOR MURIEL BOWSER OFFICE OF PLANNING, D.C. </a:t>
            </a:r>
            <a:r>
              <a:rPr lang="en-US" sz="1300" dirty="0" err="1">
                <a:latin typeface="Gill Sans MT" panose="020B0502020104020203" pitchFamily="34" charset="77"/>
              </a:rPr>
              <a:t>quickfacts</a:t>
            </a:r>
            <a:r>
              <a:rPr lang="en-US" sz="1300" dirty="0">
                <a:latin typeface="Gill Sans MT" panose="020B0502020104020203" pitchFamily="34" charset="77"/>
              </a:rPr>
              <a:t>. https://</a:t>
            </a:r>
            <a:r>
              <a:rPr lang="en-US" sz="1300" dirty="0" err="1">
                <a:latin typeface="Gill Sans MT" panose="020B0502020104020203" pitchFamily="34" charset="77"/>
              </a:rPr>
              <a:t>planning.dc.gov</a:t>
            </a:r>
            <a:r>
              <a:rPr lang="en-US" sz="1300" dirty="0">
                <a:latin typeface="Gill Sans MT" panose="020B0502020104020203" pitchFamily="34" charset="77"/>
              </a:rPr>
              <a:t>/publication/dc-quick-facts, 2015. Accessed: 2017.</a:t>
            </a:r>
          </a:p>
          <a:p>
            <a:pPr marL="0" indent="0">
              <a:buNone/>
            </a:pPr>
            <a:r>
              <a:rPr lang="en-US" sz="1300" dirty="0">
                <a:latin typeface="Gill Sans MT" panose="020B0502020104020203" pitchFamily="34" charset="77"/>
              </a:rPr>
              <a:t>N. SMITH, Toward a theory of gentrification a back to the city movement by capital, not people, Journal of the American Planning Association, 45 (1979), pp. 538–548.</a:t>
            </a:r>
          </a:p>
          <a:p>
            <a:pPr marL="0" indent="0">
              <a:buNone/>
            </a:pPr>
            <a:r>
              <a:rPr lang="en-US" sz="1300" dirty="0">
                <a:latin typeface="Gill Sans MT" panose="020B0502020104020203" pitchFamily="34" charset="77"/>
              </a:rPr>
              <a:t>P. M. TORRENS AND A. NARA, Modeling gentrification dynamics: a hybrid approach, Computers, Environment and Urban Systems, 31 (2007), pp. 337-361.</a:t>
            </a:r>
          </a:p>
          <a:p>
            <a:pPr marL="0" indent="0">
              <a:buNone/>
            </a:pPr>
            <a:r>
              <a:rPr lang="en-US" sz="1300" dirty="0">
                <a:latin typeface="Gill Sans MT" panose="020B0502020104020203" pitchFamily="34" charset="77"/>
              </a:rPr>
              <a:t>UNITED STATES CENSUS BUREAU, District of Columbia </a:t>
            </a:r>
            <a:r>
              <a:rPr lang="en-US" sz="1300" dirty="0" err="1">
                <a:latin typeface="Gill Sans MT" panose="020B0502020104020203" pitchFamily="34" charset="77"/>
              </a:rPr>
              <a:t>quickfacts</a:t>
            </a:r>
            <a:r>
              <a:rPr lang="en-US" sz="1300" dirty="0">
                <a:latin typeface="Gill Sans MT" panose="020B0502020104020203" pitchFamily="34" charset="77"/>
              </a:rPr>
              <a:t>. https://</a:t>
            </a:r>
            <a:r>
              <a:rPr lang="en-US" sz="1300" dirty="0" err="1">
                <a:latin typeface="Gill Sans MT" panose="020B0502020104020203" pitchFamily="34" charset="77"/>
              </a:rPr>
              <a:t>www.census.gov</a:t>
            </a:r>
            <a:r>
              <a:rPr lang="en-US" sz="1300" dirty="0">
                <a:latin typeface="Gill Sans MT" panose="020B0502020104020203" pitchFamily="34" charset="77"/>
              </a:rPr>
              <a:t>/</a:t>
            </a:r>
            <a:r>
              <a:rPr lang="en-US" sz="1300" dirty="0" err="1">
                <a:latin typeface="Gill Sans MT" panose="020B0502020104020203" pitchFamily="34" charset="77"/>
              </a:rPr>
              <a:t>quickfacts</a:t>
            </a:r>
            <a:r>
              <a:rPr lang="en-US" sz="1300" dirty="0">
                <a:latin typeface="Gill Sans MT" panose="020B0502020104020203" pitchFamily="34" charset="77"/>
              </a:rPr>
              <a:t>/fact/table/DC/PST045216, 2016. Accessed: 2017.</a:t>
            </a:r>
          </a:p>
          <a:p>
            <a:pPr marL="0" indent="0">
              <a:buNone/>
            </a:pPr>
            <a:r>
              <a:rPr lang="en-US" sz="1300" dirty="0">
                <a:latin typeface="Gill Sans MT" panose="020B0502020104020203" pitchFamily="34" charset="77"/>
              </a:rPr>
              <a:t>URBAN LAND INSTITUTE, Professional real estate development: developer’s tool kit. https://</a:t>
            </a:r>
            <a:r>
              <a:rPr lang="en-US" sz="1300" dirty="0" err="1">
                <a:latin typeface="Gill Sans MT" panose="020B0502020104020203" pitchFamily="34" charset="77"/>
              </a:rPr>
              <a:t>americas.uli.org</a:t>
            </a:r>
            <a:r>
              <a:rPr lang="en-US" sz="1300" dirty="0">
                <a:latin typeface="Gill Sans MT" panose="020B0502020104020203" pitchFamily="34" charset="77"/>
              </a:rPr>
              <a:t>/book/professional-real-estate-</a:t>
            </a:r>
            <a:r>
              <a:rPr lang="en-US" sz="1300" dirty="0" err="1">
                <a:latin typeface="Gill Sans MT" panose="020B0502020104020203" pitchFamily="34" charset="77"/>
              </a:rPr>
              <a:t>developmentdeveloperstool</a:t>
            </a:r>
            <a:r>
              <a:rPr lang="en-US" sz="1300" dirty="0">
                <a:latin typeface="Gill Sans MT" panose="020B0502020104020203" pitchFamily="34" charset="77"/>
              </a:rPr>
              <a:t>-kit/, 2012. Accessed: 2017.</a:t>
            </a:r>
          </a:p>
          <a:p>
            <a:pPr marL="0" indent="0">
              <a:buNone/>
            </a:pPr>
            <a:r>
              <a:rPr lang="en-US" sz="1300" dirty="0">
                <a:latin typeface="Gill Sans MT" panose="020B0502020104020203" pitchFamily="34" charset="77"/>
              </a:rPr>
              <a:t>T. WIECHMANN AND K. M. PALLAGST, Urban shrinkage in Germany and the USA:  a comparison of transformation patterns and local strategies, International Journal of Urban and Regional Research, 36 (2012), pp. 261–280.</a:t>
            </a:r>
          </a:p>
          <a:p>
            <a:pPr marL="0" indent="0">
              <a:buNone/>
            </a:pPr>
            <a:endParaRPr lang="en-US" sz="1300" dirty="0">
              <a:latin typeface="Gill Sans MT" panose="020B0502020104020203" pitchFamily="34" charset="77"/>
            </a:endParaRPr>
          </a:p>
          <a:p>
            <a:pPr marL="0" indent="0">
              <a:buNone/>
            </a:pPr>
            <a:endParaRPr lang="en-US" sz="1300" dirty="0">
              <a:latin typeface="Gill Sans MT" panose="020B0502020104020203" pitchFamily="34" charset="77"/>
            </a:endParaRPr>
          </a:p>
          <a:p>
            <a:pPr marL="0" indent="0">
              <a:buNone/>
            </a:pPr>
            <a:endParaRPr lang="en-US" sz="1300" dirty="0">
              <a:latin typeface="Gill Sans MT" panose="020B0502020104020203" pitchFamily="34" charset="77"/>
            </a:endParaRPr>
          </a:p>
          <a:p>
            <a:pPr marL="0" indent="0">
              <a:buNone/>
            </a:pPr>
            <a:endParaRPr lang="en-US" sz="1300" dirty="0">
              <a:latin typeface="Gill Sans MT" panose="020B0502020104020203" pitchFamily="34" charset="77"/>
            </a:endParaRPr>
          </a:p>
          <a:p>
            <a:pPr marL="0" indent="0">
              <a:buNone/>
            </a:pPr>
            <a:endParaRPr lang="en-US" sz="1300" dirty="0">
              <a:latin typeface="Gill Sans MT" panose="020B0502020104020203" pitchFamily="34" charset="77"/>
            </a:endParaRPr>
          </a:p>
          <a:p>
            <a:pPr marL="0" indent="0">
              <a:buNone/>
            </a:pPr>
            <a:endParaRPr lang="en-US" sz="1300" dirty="0">
              <a:latin typeface="Gill Sans MT" panose="020B0502020104020203" pitchFamily="34" charset="77"/>
            </a:endParaRPr>
          </a:p>
          <a:p>
            <a:pPr marL="0" indent="0">
              <a:buNone/>
            </a:pPr>
            <a:endParaRPr lang="en-US" sz="1300" dirty="0">
              <a:latin typeface="Gill Sans MT" panose="020B0502020104020203" pitchFamily="34" charset="77"/>
            </a:endParaRPr>
          </a:p>
          <a:p>
            <a:pPr marL="0" indent="0">
              <a:buNone/>
            </a:pPr>
            <a:endParaRPr lang="en-US" sz="1300" dirty="0">
              <a:latin typeface="Gill Sans MT" panose="020B0502020104020203" pitchFamily="34" charset="77"/>
            </a:endParaRPr>
          </a:p>
        </p:txBody>
      </p:sp>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spTree>
    <p:extLst>
      <p:ext uri="{BB962C8B-B14F-4D97-AF65-F5344CB8AC3E}">
        <p14:creationId xmlns:p14="http://schemas.microsoft.com/office/powerpoint/2010/main" val="1739112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3CE-D238-7E41-BC90-CBCF046BC8F6}"/>
              </a:ext>
            </a:extLst>
          </p:cNvPr>
          <p:cNvSpPr>
            <a:spLocks noGrp="1"/>
          </p:cNvSpPr>
          <p:nvPr>
            <p:ph type="title"/>
          </p:nvPr>
        </p:nvSpPr>
        <p:spPr>
          <a:xfrm>
            <a:off x="838200" y="365125"/>
            <a:ext cx="8734425" cy="1325563"/>
          </a:xfrm>
        </p:spPr>
        <p:txBody>
          <a:bodyPr/>
          <a:lstStyle/>
          <a:p>
            <a:r>
              <a:rPr lang="en-US" dirty="0">
                <a:latin typeface="Gill Sans MT" panose="020B0502020104020203" pitchFamily="34" charset="77"/>
              </a:rPr>
              <a:t>Introduction</a:t>
            </a:r>
          </a:p>
        </p:txBody>
      </p:sp>
      <p:sp>
        <p:nvSpPr>
          <p:cNvPr id="3" name="Content Placeholder 2">
            <a:extLst>
              <a:ext uri="{FF2B5EF4-FFF2-40B4-BE49-F238E27FC236}">
                <a16:creationId xmlns:a16="http://schemas.microsoft.com/office/drawing/2014/main" id="{4928476A-7D95-4949-9A75-536FB8004270}"/>
              </a:ext>
            </a:extLst>
          </p:cNvPr>
          <p:cNvSpPr>
            <a:spLocks noGrp="1"/>
          </p:cNvSpPr>
          <p:nvPr>
            <p:ph idx="1"/>
          </p:nvPr>
        </p:nvSpPr>
        <p:spPr>
          <a:xfrm>
            <a:off x="838200" y="2214563"/>
            <a:ext cx="10515600" cy="3962400"/>
          </a:xfrm>
        </p:spPr>
        <p:txBody>
          <a:bodyPr>
            <a:normAutofit lnSpcReduction="10000"/>
          </a:bodyPr>
          <a:lstStyle/>
          <a:p>
            <a:pPr marL="0" indent="0">
              <a:buNone/>
            </a:pPr>
            <a:r>
              <a:rPr lang="en-US" b="1" dirty="0">
                <a:latin typeface="Gill Sans MT" panose="020B0502020104020203" pitchFamily="34" charset="77"/>
              </a:rPr>
              <a:t>General purpose</a:t>
            </a:r>
            <a:r>
              <a:rPr lang="en-US" dirty="0">
                <a:latin typeface="Gill Sans MT" panose="020B0502020104020203" pitchFamily="34" charset="77"/>
              </a:rPr>
              <a:t>: develop an Agent-based Model that captures various urban processes:</a:t>
            </a:r>
          </a:p>
          <a:p>
            <a:pPr marL="457200" lvl="1" indent="0">
              <a:buNone/>
            </a:pPr>
            <a:r>
              <a:rPr lang="en-US" dirty="0">
                <a:latin typeface="Gill Sans MT" panose="020B0502020104020203" pitchFamily="34" charset="77"/>
              </a:rPr>
              <a:t>e.g. Growth, Sprawl, Shrinkage, Gentrification</a:t>
            </a:r>
          </a:p>
          <a:p>
            <a:pPr marL="0" indent="0">
              <a:buNone/>
            </a:pPr>
            <a:endParaRPr lang="en-US" dirty="0">
              <a:latin typeface="Gill Sans MT" panose="020B0502020104020203" pitchFamily="34" charset="77"/>
            </a:endParaRPr>
          </a:p>
          <a:p>
            <a:pPr marL="0" indent="0">
              <a:buNone/>
            </a:pPr>
            <a:r>
              <a:rPr lang="en-US" b="1" dirty="0">
                <a:latin typeface="Gill Sans MT" panose="020B0502020104020203" pitchFamily="34" charset="77"/>
              </a:rPr>
              <a:t>Specific focus</a:t>
            </a:r>
            <a:r>
              <a:rPr lang="en-US" dirty="0">
                <a:latin typeface="Gill Sans MT" panose="020B0502020104020203" pitchFamily="34" charset="77"/>
              </a:rPr>
              <a:t>: Explore the effects of gentrification by demand and supply on population densities and property values</a:t>
            </a:r>
          </a:p>
          <a:p>
            <a:pPr marL="0" indent="0">
              <a:buNone/>
            </a:pPr>
            <a:endParaRPr lang="en-US" dirty="0">
              <a:latin typeface="Gill Sans MT" panose="020B0502020104020203" pitchFamily="34" charset="77"/>
            </a:endParaRPr>
          </a:p>
          <a:p>
            <a:pPr marL="0" indent="0">
              <a:buNone/>
            </a:pPr>
            <a:r>
              <a:rPr lang="en-US" dirty="0">
                <a:latin typeface="Gill Sans MT" panose="020B0502020104020203" pitchFamily="34" charset="77"/>
              </a:rPr>
              <a:t>Model stylized on urban theories and known facts to form an explanatory model of a hypothetical city.</a:t>
            </a:r>
          </a:p>
        </p:txBody>
      </p:sp>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spTree>
    <p:extLst>
      <p:ext uri="{BB962C8B-B14F-4D97-AF65-F5344CB8AC3E}">
        <p14:creationId xmlns:p14="http://schemas.microsoft.com/office/powerpoint/2010/main" val="2414311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3CE-D238-7E41-BC90-CBCF046BC8F6}"/>
              </a:ext>
            </a:extLst>
          </p:cNvPr>
          <p:cNvSpPr>
            <a:spLocks noGrp="1"/>
          </p:cNvSpPr>
          <p:nvPr>
            <p:ph type="title"/>
          </p:nvPr>
        </p:nvSpPr>
        <p:spPr>
          <a:xfrm>
            <a:off x="838200" y="365125"/>
            <a:ext cx="8734425" cy="1325563"/>
          </a:xfrm>
        </p:spPr>
        <p:txBody>
          <a:bodyPr/>
          <a:lstStyle/>
          <a:p>
            <a:r>
              <a:rPr lang="en-US" dirty="0">
                <a:latin typeface="Gill Sans MT" panose="020B0502020104020203" pitchFamily="34" charset="77"/>
              </a:rPr>
              <a:t>Background: Urban Processes</a:t>
            </a:r>
          </a:p>
        </p:txBody>
      </p:sp>
      <p:sp>
        <p:nvSpPr>
          <p:cNvPr id="3" name="Content Placeholder 2">
            <a:extLst>
              <a:ext uri="{FF2B5EF4-FFF2-40B4-BE49-F238E27FC236}">
                <a16:creationId xmlns:a16="http://schemas.microsoft.com/office/drawing/2014/main" id="{4928476A-7D95-4949-9A75-536FB8004270}"/>
              </a:ext>
            </a:extLst>
          </p:cNvPr>
          <p:cNvSpPr>
            <a:spLocks noGrp="1"/>
          </p:cNvSpPr>
          <p:nvPr>
            <p:ph idx="1"/>
          </p:nvPr>
        </p:nvSpPr>
        <p:spPr>
          <a:xfrm>
            <a:off x="838200" y="1511300"/>
            <a:ext cx="6079435" cy="4779362"/>
          </a:xfrm>
        </p:spPr>
        <p:txBody>
          <a:bodyPr>
            <a:normAutofit fontScale="85000" lnSpcReduction="20000"/>
          </a:bodyPr>
          <a:lstStyle/>
          <a:p>
            <a:pPr marL="0" indent="0">
              <a:buNone/>
            </a:pPr>
            <a:r>
              <a:rPr lang="en-US" sz="3200" dirty="0">
                <a:latin typeface="Gill Sans MT" panose="020B0502020104020203" pitchFamily="34" charset="77"/>
              </a:rPr>
              <a:t>Urban growth </a:t>
            </a:r>
          </a:p>
          <a:p>
            <a:pPr lvl="1"/>
            <a:r>
              <a:rPr lang="en-US" sz="2800" dirty="0">
                <a:latin typeface="Gill Sans MT" panose="020B0502020104020203" pitchFamily="34" charset="77"/>
              </a:rPr>
              <a:t>Cities grow by expansion and compaction</a:t>
            </a:r>
          </a:p>
          <a:p>
            <a:pPr lvl="2"/>
            <a:r>
              <a:rPr lang="en-US" sz="2400" dirty="0">
                <a:latin typeface="Gill Sans MT" panose="020B0502020104020203" pitchFamily="34" charset="77"/>
              </a:rPr>
              <a:t>Expansion is caused by geographical extension</a:t>
            </a:r>
          </a:p>
          <a:p>
            <a:pPr lvl="2"/>
            <a:r>
              <a:rPr lang="en-US" sz="2400" dirty="0">
                <a:latin typeface="Gill Sans MT" panose="020B0502020104020203" pitchFamily="34" charset="77"/>
              </a:rPr>
              <a:t>Compaction is caused by increase in density or intensity</a:t>
            </a:r>
          </a:p>
          <a:p>
            <a:pPr marL="0" indent="0">
              <a:buNone/>
            </a:pPr>
            <a:r>
              <a:rPr lang="en-US" sz="3200" dirty="0">
                <a:latin typeface="Gill Sans MT" panose="020B0502020104020203" pitchFamily="34" charset="77"/>
              </a:rPr>
              <a:t>Urban sprawl </a:t>
            </a:r>
          </a:p>
          <a:p>
            <a:pPr lvl="1"/>
            <a:r>
              <a:rPr lang="en-US" sz="2800" dirty="0">
                <a:latin typeface="Gill Sans MT" panose="020B0502020104020203" pitchFamily="34" charset="77"/>
              </a:rPr>
              <a:t>A process that is based on population mobility that results from demand for greater space and lower hosing density [1] among car-dependent communities [2]</a:t>
            </a:r>
          </a:p>
          <a:p>
            <a:pPr marL="0" indent="0">
              <a:buNone/>
            </a:pPr>
            <a:r>
              <a:rPr lang="en-US" sz="3200" dirty="0">
                <a:latin typeface="Gill Sans MT" panose="020B0502020104020203" pitchFamily="34" charset="77"/>
              </a:rPr>
              <a:t>Urban shrinkage </a:t>
            </a:r>
          </a:p>
          <a:p>
            <a:pPr lvl="1"/>
            <a:r>
              <a:rPr lang="en-US" sz="2800" dirty="0">
                <a:latin typeface="Gill Sans MT" panose="020B0502020104020203" pitchFamily="34" charset="77"/>
              </a:rPr>
              <a:t>A product of population decline caused by deindustrialization and out-migration from the inner-city [3]</a:t>
            </a:r>
          </a:p>
          <a:p>
            <a:pPr lvl="2"/>
            <a:r>
              <a:rPr lang="en-US" sz="2400" dirty="0">
                <a:latin typeface="Gill Sans MT" panose="020B0502020104020203" pitchFamily="34" charset="77"/>
              </a:rPr>
              <a:t>Due to various economic and/or demographic reasons</a:t>
            </a:r>
          </a:p>
        </p:txBody>
      </p:sp>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sp>
        <p:nvSpPr>
          <p:cNvPr id="5" name="TextBox 4">
            <a:extLst>
              <a:ext uri="{FF2B5EF4-FFF2-40B4-BE49-F238E27FC236}">
                <a16:creationId xmlns:a16="http://schemas.microsoft.com/office/drawing/2014/main" id="{462773A1-5788-FA48-ACAA-ADF866B63169}"/>
              </a:ext>
            </a:extLst>
          </p:cNvPr>
          <p:cNvSpPr txBox="1"/>
          <p:nvPr/>
        </p:nvSpPr>
        <p:spPr>
          <a:xfrm>
            <a:off x="80677" y="6391628"/>
            <a:ext cx="12072730" cy="584775"/>
          </a:xfrm>
          <a:prstGeom prst="rect">
            <a:avLst/>
          </a:prstGeom>
          <a:noFill/>
        </p:spPr>
        <p:txBody>
          <a:bodyPr wrap="square" rtlCol="0">
            <a:spAutoFit/>
          </a:bodyPr>
          <a:lstStyle/>
          <a:p>
            <a:r>
              <a:rPr lang="en-US" sz="1600" dirty="0">
                <a:latin typeface="Gill Sans MT" panose="020B0502020104020203" pitchFamily="34" charset="77"/>
              </a:rPr>
              <a:t>[1]  M. Batty and  P. A. Longley, 1994   [2] E. L. </a:t>
            </a:r>
            <a:r>
              <a:rPr lang="en-US" sz="1600" dirty="0" err="1">
                <a:latin typeface="Gill Sans MT" panose="020B0502020104020203" pitchFamily="34" charset="77"/>
              </a:rPr>
              <a:t>Glaeser</a:t>
            </a:r>
            <a:r>
              <a:rPr lang="en-US" sz="1600" dirty="0">
                <a:latin typeface="Gill Sans MT" panose="020B0502020104020203" pitchFamily="34" charset="77"/>
              </a:rPr>
              <a:t> and M. E. Kahn, 2004   [3]  T.  </a:t>
            </a:r>
            <a:r>
              <a:rPr lang="en-US" sz="1600" dirty="0" err="1">
                <a:latin typeface="Gill Sans MT" panose="020B0502020104020203" pitchFamily="34" charset="77"/>
              </a:rPr>
              <a:t>Wiechmann</a:t>
            </a:r>
            <a:r>
              <a:rPr lang="en-US" sz="1600" dirty="0">
                <a:latin typeface="Gill Sans MT" panose="020B0502020104020203" pitchFamily="34" charset="77"/>
              </a:rPr>
              <a:t> and  K. M. </a:t>
            </a:r>
            <a:r>
              <a:rPr lang="en-US" sz="1600" dirty="0" err="1">
                <a:latin typeface="Gill Sans MT" panose="020B0502020104020203" pitchFamily="34" charset="77"/>
              </a:rPr>
              <a:t>Pallagst</a:t>
            </a:r>
            <a:r>
              <a:rPr lang="en-US" sz="1600" dirty="0">
                <a:latin typeface="Gill Sans MT" panose="020B0502020104020203" pitchFamily="34" charset="77"/>
              </a:rPr>
              <a:t>, 2012   [4] </a:t>
            </a:r>
            <a:r>
              <a:rPr lang="en-US" sz="1600" dirty="0">
                <a:latin typeface="Gill Sans MT" panose="020B0502020104020203" pitchFamily="34" charset="77"/>
                <a:hlinkClick r:id="rId4"/>
              </a:rPr>
              <a:t>Courtesy of BBC</a:t>
            </a:r>
            <a:endParaRPr lang="en-US" sz="1600" dirty="0">
              <a:latin typeface="Gill Sans MT" panose="020B0502020104020203" pitchFamily="34" charset="77"/>
            </a:endParaRPr>
          </a:p>
          <a:p>
            <a:endParaRPr lang="en-US" sz="1600" dirty="0">
              <a:latin typeface="Gill Sans MT" panose="020B0502020104020203" pitchFamily="34" charset="77"/>
            </a:endParaRPr>
          </a:p>
        </p:txBody>
      </p:sp>
      <p:pic>
        <p:nvPicPr>
          <p:cNvPr id="6" name="Picture 5">
            <a:extLst>
              <a:ext uri="{FF2B5EF4-FFF2-40B4-BE49-F238E27FC236}">
                <a16:creationId xmlns:a16="http://schemas.microsoft.com/office/drawing/2014/main" id="{97E322A7-0070-294D-992F-3199B3C95CD5}"/>
              </a:ext>
            </a:extLst>
          </p:cNvPr>
          <p:cNvPicPr>
            <a:picLocks noChangeAspect="1"/>
          </p:cNvPicPr>
          <p:nvPr/>
        </p:nvPicPr>
        <p:blipFill>
          <a:blip r:embed="rId5"/>
          <a:stretch>
            <a:fillRect/>
          </a:stretch>
        </p:blipFill>
        <p:spPr>
          <a:xfrm>
            <a:off x="6917635" y="2379764"/>
            <a:ext cx="4980022" cy="2863046"/>
          </a:xfrm>
          <a:prstGeom prst="rect">
            <a:avLst/>
          </a:prstGeom>
        </p:spPr>
      </p:pic>
      <p:sp>
        <p:nvSpPr>
          <p:cNvPr id="7" name="TextBox 6">
            <a:extLst>
              <a:ext uri="{FF2B5EF4-FFF2-40B4-BE49-F238E27FC236}">
                <a16:creationId xmlns:a16="http://schemas.microsoft.com/office/drawing/2014/main" id="{86F67D56-C150-934B-B277-FC1595E65E84}"/>
              </a:ext>
            </a:extLst>
          </p:cNvPr>
          <p:cNvSpPr txBox="1"/>
          <p:nvPr/>
        </p:nvSpPr>
        <p:spPr>
          <a:xfrm>
            <a:off x="7925964" y="5343776"/>
            <a:ext cx="2963364" cy="400110"/>
          </a:xfrm>
          <a:prstGeom prst="rect">
            <a:avLst/>
          </a:prstGeom>
          <a:noFill/>
        </p:spPr>
        <p:txBody>
          <a:bodyPr wrap="square" rtlCol="0">
            <a:spAutoFit/>
          </a:bodyPr>
          <a:lstStyle/>
          <a:p>
            <a:r>
              <a:rPr lang="en-US" sz="2000" dirty="0">
                <a:latin typeface="Gill Sans MT" panose="020B0502020104020203" pitchFamily="34" charset="77"/>
              </a:rPr>
              <a:t>Burgess’s Zonal Model [4] </a:t>
            </a:r>
          </a:p>
        </p:txBody>
      </p:sp>
    </p:spTree>
    <p:extLst>
      <p:ext uri="{BB962C8B-B14F-4D97-AF65-F5344CB8AC3E}">
        <p14:creationId xmlns:p14="http://schemas.microsoft.com/office/powerpoint/2010/main" val="1403225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3CE-D238-7E41-BC90-CBCF046BC8F6}"/>
              </a:ext>
            </a:extLst>
          </p:cNvPr>
          <p:cNvSpPr>
            <a:spLocks noGrp="1"/>
          </p:cNvSpPr>
          <p:nvPr>
            <p:ph type="title"/>
          </p:nvPr>
        </p:nvSpPr>
        <p:spPr>
          <a:xfrm>
            <a:off x="838200" y="365125"/>
            <a:ext cx="8734425" cy="1325563"/>
          </a:xfrm>
        </p:spPr>
        <p:txBody>
          <a:bodyPr/>
          <a:lstStyle/>
          <a:p>
            <a:r>
              <a:rPr lang="en-US" dirty="0">
                <a:latin typeface="Gill Sans MT" panose="020B0502020104020203" pitchFamily="34" charset="77"/>
              </a:rPr>
              <a:t>Background: Gentrification</a:t>
            </a:r>
          </a:p>
        </p:txBody>
      </p:sp>
      <p:sp>
        <p:nvSpPr>
          <p:cNvPr id="3" name="Content Placeholder 2">
            <a:extLst>
              <a:ext uri="{FF2B5EF4-FFF2-40B4-BE49-F238E27FC236}">
                <a16:creationId xmlns:a16="http://schemas.microsoft.com/office/drawing/2014/main" id="{4928476A-7D95-4949-9A75-536FB8004270}"/>
              </a:ext>
            </a:extLst>
          </p:cNvPr>
          <p:cNvSpPr>
            <a:spLocks noGrp="1"/>
          </p:cNvSpPr>
          <p:nvPr>
            <p:ph idx="1"/>
          </p:nvPr>
        </p:nvSpPr>
        <p:spPr>
          <a:xfrm>
            <a:off x="838200" y="1511300"/>
            <a:ext cx="10515600" cy="4351338"/>
          </a:xfrm>
        </p:spPr>
        <p:txBody>
          <a:bodyPr>
            <a:normAutofit fontScale="92500"/>
          </a:bodyPr>
          <a:lstStyle/>
          <a:p>
            <a:pPr marL="0" indent="0">
              <a:buNone/>
            </a:pPr>
            <a:r>
              <a:rPr lang="en-US" sz="3200" dirty="0">
                <a:latin typeface="Gill Sans MT" panose="020B0502020104020203" pitchFamily="34" charset="77"/>
              </a:rPr>
              <a:t>Gentrification</a:t>
            </a:r>
          </a:p>
          <a:p>
            <a:pPr marL="457200" lvl="1" indent="0">
              <a:buNone/>
            </a:pPr>
            <a:r>
              <a:rPr lang="en-US" sz="2800" dirty="0">
                <a:latin typeface="Gill Sans MT" panose="020B0502020104020203" pitchFamily="34" charset="77"/>
              </a:rPr>
              <a:t>“Middle-class settlement in renovated or redeveloped properties in older, inner-city districts formerly occupied by a lower-income population” [1]</a:t>
            </a:r>
          </a:p>
          <a:p>
            <a:pPr marL="457200" lvl="1" indent="0">
              <a:buNone/>
            </a:pPr>
            <a:endParaRPr lang="en-US" sz="2800" dirty="0">
              <a:latin typeface="Gill Sans MT" panose="020B0502020104020203" pitchFamily="34" charset="77"/>
            </a:endParaRPr>
          </a:p>
          <a:p>
            <a:pPr marL="457200" lvl="1" indent="0">
              <a:buNone/>
            </a:pPr>
            <a:r>
              <a:rPr lang="en-US" sz="2800" b="1" dirty="0">
                <a:latin typeface="Gill Sans MT" panose="020B0502020104020203" pitchFamily="34" charset="77"/>
              </a:rPr>
              <a:t>Demand</a:t>
            </a:r>
          </a:p>
          <a:p>
            <a:pPr lvl="2"/>
            <a:r>
              <a:rPr lang="en-US" sz="2400" dirty="0">
                <a:latin typeface="Gill Sans MT" panose="020B0502020104020203" pitchFamily="34" charset="77"/>
              </a:rPr>
              <a:t>A bottom-up process of people attracted to the neighborhoods located near the CBD, with low rent prices [2]</a:t>
            </a:r>
          </a:p>
          <a:p>
            <a:pPr marL="457200" lvl="1" indent="0">
              <a:buNone/>
            </a:pPr>
            <a:r>
              <a:rPr lang="en-US" sz="2800" b="1" dirty="0">
                <a:latin typeface="Gill Sans MT" panose="020B0502020104020203" pitchFamily="34" charset="77"/>
              </a:rPr>
              <a:t>Supply</a:t>
            </a:r>
          </a:p>
          <a:p>
            <a:pPr lvl="2"/>
            <a:r>
              <a:rPr lang="en-US" sz="2400" dirty="0">
                <a:latin typeface="Gill Sans MT" panose="020B0502020104020203" pitchFamily="34" charset="77"/>
              </a:rPr>
              <a:t>A top-down process of developers seizing market opportunity in the Potential Rent of the land</a:t>
            </a:r>
          </a:p>
          <a:p>
            <a:pPr lvl="2"/>
            <a:r>
              <a:rPr lang="en-US" sz="2400" dirty="0">
                <a:latin typeface="Gill Sans MT" panose="020B0502020104020203" pitchFamily="34" charset="77"/>
              </a:rPr>
              <a:t>Smith’s Rent Gap Theory [3]</a:t>
            </a:r>
          </a:p>
          <a:p>
            <a:pPr marL="0" indent="0">
              <a:buNone/>
            </a:pPr>
            <a:endParaRPr lang="en-US" sz="3200" dirty="0">
              <a:latin typeface="Gill Sans MT" panose="020B0502020104020203" pitchFamily="34" charset="77"/>
            </a:endParaRPr>
          </a:p>
        </p:txBody>
      </p:sp>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sp>
        <p:nvSpPr>
          <p:cNvPr id="5" name="TextBox 4">
            <a:extLst>
              <a:ext uri="{FF2B5EF4-FFF2-40B4-BE49-F238E27FC236}">
                <a16:creationId xmlns:a16="http://schemas.microsoft.com/office/drawing/2014/main" id="{173345C8-00E3-E547-B017-0EA1B6116BDA}"/>
              </a:ext>
            </a:extLst>
          </p:cNvPr>
          <p:cNvSpPr txBox="1"/>
          <p:nvPr/>
        </p:nvSpPr>
        <p:spPr>
          <a:xfrm>
            <a:off x="1685522" y="6424038"/>
            <a:ext cx="8820955" cy="338554"/>
          </a:xfrm>
          <a:prstGeom prst="rect">
            <a:avLst/>
          </a:prstGeom>
          <a:noFill/>
        </p:spPr>
        <p:txBody>
          <a:bodyPr wrap="square" rtlCol="0">
            <a:spAutoFit/>
          </a:bodyPr>
          <a:lstStyle/>
          <a:p>
            <a:r>
              <a:rPr lang="en-US" sz="1600" dirty="0">
                <a:latin typeface="Gill Sans MT" panose="020B0502020104020203" pitchFamily="34" charset="77"/>
              </a:rPr>
              <a:t>[1] D. Gregory et. al., 2011     [2] J. Jackson, B. Forest, and R. Sengupta, 2008     [3] N. Smith, 1979</a:t>
            </a:r>
          </a:p>
        </p:txBody>
      </p:sp>
    </p:spTree>
    <p:extLst>
      <p:ext uri="{BB962C8B-B14F-4D97-AF65-F5344CB8AC3E}">
        <p14:creationId xmlns:p14="http://schemas.microsoft.com/office/powerpoint/2010/main" val="423629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3CE-D238-7E41-BC90-CBCF046BC8F6}"/>
              </a:ext>
            </a:extLst>
          </p:cNvPr>
          <p:cNvSpPr>
            <a:spLocks noGrp="1"/>
          </p:cNvSpPr>
          <p:nvPr>
            <p:ph type="title"/>
          </p:nvPr>
        </p:nvSpPr>
        <p:spPr>
          <a:xfrm>
            <a:off x="838199" y="365125"/>
            <a:ext cx="7529945" cy="1325563"/>
          </a:xfrm>
        </p:spPr>
        <p:txBody>
          <a:bodyPr/>
          <a:lstStyle/>
          <a:p>
            <a:r>
              <a:rPr lang="en-US" dirty="0">
                <a:latin typeface="Gill Sans MT" panose="020B0502020104020203" pitchFamily="34" charset="77"/>
              </a:rPr>
              <a:t>Background: Rent Gap Theory</a:t>
            </a:r>
          </a:p>
        </p:txBody>
      </p:sp>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pic>
        <p:nvPicPr>
          <p:cNvPr id="5" name="Picture 4">
            <a:extLst>
              <a:ext uri="{FF2B5EF4-FFF2-40B4-BE49-F238E27FC236}">
                <a16:creationId xmlns:a16="http://schemas.microsoft.com/office/drawing/2014/main" id="{D61C29B1-2462-C04E-8DE3-653CD7840E34}"/>
              </a:ext>
            </a:extLst>
          </p:cNvPr>
          <p:cNvPicPr>
            <a:picLocks noChangeAspect="1"/>
          </p:cNvPicPr>
          <p:nvPr/>
        </p:nvPicPr>
        <p:blipFill>
          <a:blip r:embed="rId4"/>
          <a:stretch>
            <a:fillRect/>
          </a:stretch>
        </p:blipFill>
        <p:spPr>
          <a:xfrm>
            <a:off x="1941121" y="1317336"/>
            <a:ext cx="7905599" cy="4709391"/>
          </a:xfrm>
          <a:prstGeom prst="rect">
            <a:avLst/>
          </a:prstGeom>
        </p:spPr>
      </p:pic>
      <p:sp>
        <p:nvSpPr>
          <p:cNvPr id="6" name="TextBox 5">
            <a:extLst>
              <a:ext uri="{FF2B5EF4-FFF2-40B4-BE49-F238E27FC236}">
                <a16:creationId xmlns:a16="http://schemas.microsoft.com/office/drawing/2014/main" id="{1803D51F-C578-044D-ADBC-E65B90758B1C}"/>
              </a:ext>
            </a:extLst>
          </p:cNvPr>
          <p:cNvSpPr txBox="1"/>
          <p:nvPr/>
        </p:nvSpPr>
        <p:spPr>
          <a:xfrm>
            <a:off x="4018632" y="6026727"/>
            <a:ext cx="3750576" cy="461665"/>
          </a:xfrm>
          <a:prstGeom prst="rect">
            <a:avLst/>
          </a:prstGeom>
          <a:noFill/>
        </p:spPr>
        <p:txBody>
          <a:bodyPr wrap="square" rtlCol="0">
            <a:spAutoFit/>
          </a:bodyPr>
          <a:lstStyle/>
          <a:p>
            <a:r>
              <a:rPr lang="en-US" sz="2400" dirty="0">
                <a:latin typeface="Gill Sans MT" panose="020B0502020104020203" pitchFamily="34" charset="77"/>
              </a:rPr>
              <a:t>Smith’s Rent Gap Theory [1] </a:t>
            </a:r>
          </a:p>
        </p:txBody>
      </p:sp>
      <p:sp>
        <p:nvSpPr>
          <p:cNvPr id="7" name="TextBox 6">
            <a:extLst>
              <a:ext uri="{FF2B5EF4-FFF2-40B4-BE49-F238E27FC236}">
                <a16:creationId xmlns:a16="http://schemas.microsoft.com/office/drawing/2014/main" id="{E5150C6A-6999-6F4D-85E3-44785C2655CD}"/>
              </a:ext>
            </a:extLst>
          </p:cNvPr>
          <p:cNvSpPr txBox="1"/>
          <p:nvPr/>
        </p:nvSpPr>
        <p:spPr>
          <a:xfrm>
            <a:off x="263236" y="6488392"/>
            <a:ext cx="3034600" cy="338554"/>
          </a:xfrm>
          <a:prstGeom prst="rect">
            <a:avLst/>
          </a:prstGeom>
          <a:noFill/>
        </p:spPr>
        <p:txBody>
          <a:bodyPr wrap="square" rtlCol="0">
            <a:spAutoFit/>
          </a:bodyPr>
          <a:lstStyle/>
          <a:p>
            <a:r>
              <a:rPr lang="en-US" sz="1600" dirty="0">
                <a:latin typeface="Gill Sans MT" panose="020B0502020104020203" pitchFamily="34" charset="77"/>
              </a:rPr>
              <a:t>[1] </a:t>
            </a:r>
            <a:r>
              <a:rPr lang="en-US" sz="1600" dirty="0">
                <a:latin typeface="Gill Sans MT" panose="020B0502020104020203" pitchFamily="34" charset="77"/>
                <a:hlinkClick r:id="rId5"/>
              </a:rPr>
              <a:t>Courtesy of B. </a:t>
            </a:r>
            <a:r>
              <a:rPr lang="en-US" sz="1600" dirty="0" err="1">
                <a:latin typeface="Gill Sans MT" panose="020B0502020104020203" pitchFamily="34" charset="77"/>
                <a:hlinkClick r:id="rId5"/>
              </a:rPr>
              <a:t>Lindeke</a:t>
            </a:r>
            <a:r>
              <a:rPr lang="en-US" sz="1600" dirty="0">
                <a:latin typeface="Gill Sans MT" panose="020B0502020104020203" pitchFamily="34" charset="77"/>
                <a:hlinkClick r:id="rId5"/>
              </a:rPr>
              <a:t>, 2018</a:t>
            </a:r>
            <a:endParaRPr lang="en-US" sz="1600" dirty="0">
              <a:latin typeface="Gill Sans MT" panose="020B0502020104020203" pitchFamily="34" charset="77"/>
            </a:endParaRPr>
          </a:p>
        </p:txBody>
      </p:sp>
    </p:spTree>
    <p:extLst>
      <p:ext uri="{BB962C8B-B14F-4D97-AF65-F5344CB8AC3E}">
        <p14:creationId xmlns:p14="http://schemas.microsoft.com/office/powerpoint/2010/main" val="256740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3CE-D238-7E41-BC90-CBCF046BC8F6}"/>
              </a:ext>
            </a:extLst>
          </p:cNvPr>
          <p:cNvSpPr>
            <a:spLocks noGrp="1"/>
          </p:cNvSpPr>
          <p:nvPr>
            <p:ph type="title"/>
          </p:nvPr>
        </p:nvSpPr>
        <p:spPr>
          <a:xfrm>
            <a:off x="838200" y="365125"/>
            <a:ext cx="8734425" cy="1325563"/>
          </a:xfrm>
        </p:spPr>
        <p:txBody>
          <a:bodyPr/>
          <a:lstStyle/>
          <a:p>
            <a:r>
              <a:rPr lang="en-US" dirty="0">
                <a:latin typeface="Gill Sans MT" panose="020B0502020104020203" pitchFamily="34" charset="77"/>
              </a:rPr>
              <a:t>Gentrification Models</a:t>
            </a:r>
          </a:p>
        </p:txBody>
      </p:sp>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10056644" y="0"/>
            <a:ext cx="1852230" cy="1377596"/>
          </a:xfrm>
          <a:prstGeom prst="rect">
            <a:avLst/>
          </a:prstGeom>
        </p:spPr>
      </p:pic>
      <p:sp>
        <p:nvSpPr>
          <p:cNvPr id="5" name="TextBox 4">
            <a:extLst>
              <a:ext uri="{FF2B5EF4-FFF2-40B4-BE49-F238E27FC236}">
                <a16:creationId xmlns:a16="http://schemas.microsoft.com/office/drawing/2014/main" id="{173345C8-00E3-E547-B017-0EA1B6116BDA}"/>
              </a:ext>
            </a:extLst>
          </p:cNvPr>
          <p:cNvSpPr txBox="1"/>
          <p:nvPr/>
        </p:nvSpPr>
        <p:spPr>
          <a:xfrm>
            <a:off x="172278" y="6146841"/>
            <a:ext cx="12019722" cy="800219"/>
          </a:xfrm>
          <a:prstGeom prst="rect">
            <a:avLst/>
          </a:prstGeom>
          <a:noFill/>
        </p:spPr>
        <p:txBody>
          <a:bodyPr wrap="square" rtlCol="0">
            <a:spAutoFit/>
          </a:bodyPr>
          <a:lstStyle/>
          <a:p>
            <a:r>
              <a:rPr lang="en-US" sz="1600" dirty="0">
                <a:latin typeface="Gill Sans MT" panose="020B0502020104020203" pitchFamily="34" charset="77"/>
              </a:rPr>
              <a:t>[1] L. </a:t>
            </a:r>
            <a:r>
              <a:rPr lang="en-US" sz="1600" dirty="0" err="1">
                <a:latin typeface="Gill Sans MT" panose="020B0502020104020203" pitchFamily="34" charset="77"/>
              </a:rPr>
              <a:t>Diappi</a:t>
            </a:r>
            <a:r>
              <a:rPr lang="en-US" sz="1600" dirty="0">
                <a:latin typeface="Gill Sans MT" panose="020B0502020104020203" pitchFamily="34" charset="77"/>
              </a:rPr>
              <a:t> and P. </a:t>
            </a:r>
            <a:r>
              <a:rPr lang="en-US" sz="1600" dirty="0" err="1">
                <a:latin typeface="Gill Sans MT" panose="020B0502020104020203" pitchFamily="34" charset="77"/>
              </a:rPr>
              <a:t>Bolchi</a:t>
            </a:r>
            <a:r>
              <a:rPr lang="en-US" sz="1600" dirty="0">
                <a:latin typeface="Gill Sans MT" panose="020B0502020104020203" pitchFamily="34" charset="77"/>
              </a:rPr>
              <a:t>, 2008                                                                                             [2] J. Jackson, B. Forest, and R. Sengupta, 2008 </a:t>
            </a:r>
          </a:p>
          <a:p>
            <a:r>
              <a:rPr lang="en-US" sz="1600" dirty="0">
                <a:latin typeface="Gill Sans MT" panose="020B0502020104020203" pitchFamily="34" charset="77"/>
              </a:rPr>
              <a:t>[3] P. M. Torrens and A. Nara, 2007                                                                                         [4] C. Liu, D. O’Sullivan, and G. L. W. Perry, 2018</a:t>
            </a:r>
          </a:p>
          <a:p>
            <a:endParaRPr lang="en-US" sz="1400" dirty="0"/>
          </a:p>
        </p:txBody>
      </p:sp>
      <p:pic>
        <p:nvPicPr>
          <p:cNvPr id="6" name="Picture 5">
            <a:extLst>
              <a:ext uri="{FF2B5EF4-FFF2-40B4-BE49-F238E27FC236}">
                <a16:creationId xmlns:a16="http://schemas.microsoft.com/office/drawing/2014/main" id="{6062BD44-CF81-0C43-828F-94C91BF370CA}"/>
              </a:ext>
            </a:extLst>
          </p:cNvPr>
          <p:cNvPicPr>
            <a:picLocks noChangeAspect="1"/>
          </p:cNvPicPr>
          <p:nvPr/>
        </p:nvPicPr>
        <p:blipFill>
          <a:blip r:embed="rId4"/>
          <a:stretch>
            <a:fillRect/>
          </a:stretch>
        </p:blipFill>
        <p:spPr>
          <a:xfrm>
            <a:off x="302413" y="1432417"/>
            <a:ext cx="2784790" cy="2054532"/>
          </a:xfrm>
          <a:prstGeom prst="rect">
            <a:avLst/>
          </a:prstGeom>
        </p:spPr>
      </p:pic>
      <p:sp>
        <p:nvSpPr>
          <p:cNvPr id="7" name="TextBox 6">
            <a:extLst>
              <a:ext uri="{FF2B5EF4-FFF2-40B4-BE49-F238E27FC236}">
                <a16:creationId xmlns:a16="http://schemas.microsoft.com/office/drawing/2014/main" id="{992875FA-1D1D-3A47-92E1-76432B7EFC9B}"/>
              </a:ext>
            </a:extLst>
          </p:cNvPr>
          <p:cNvSpPr txBox="1"/>
          <p:nvPr/>
        </p:nvSpPr>
        <p:spPr>
          <a:xfrm>
            <a:off x="302413" y="3506909"/>
            <a:ext cx="2945434" cy="1200329"/>
          </a:xfrm>
          <a:prstGeom prst="rect">
            <a:avLst/>
          </a:prstGeom>
          <a:noFill/>
        </p:spPr>
        <p:txBody>
          <a:bodyPr wrap="square" rtlCol="0">
            <a:spAutoFit/>
          </a:bodyPr>
          <a:lstStyle/>
          <a:p>
            <a:r>
              <a:rPr lang="en-US" dirty="0">
                <a:latin typeface="Gill Sans MT" panose="020B0502020104020203" pitchFamily="34" charset="77"/>
              </a:rPr>
              <a:t>Smith’s rent gap theory and local real estate dynamics:  A multi-agent model [1]</a:t>
            </a:r>
          </a:p>
          <a:p>
            <a:endParaRPr lang="en-US" dirty="0">
              <a:latin typeface="Gill Sans MT" panose="020B0502020104020203" pitchFamily="34" charset="77"/>
            </a:endParaRPr>
          </a:p>
        </p:txBody>
      </p:sp>
      <p:pic>
        <p:nvPicPr>
          <p:cNvPr id="8" name="Picture 7">
            <a:extLst>
              <a:ext uri="{FF2B5EF4-FFF2-40B4-BE49-F238E27FC236}">
                <a16:creationId xmlns:a16="http://schemas.microsoft.com/office/drawing/2014/main" id="{A574A57E-EB52-3746-9890-FA76FE05BAB3}"/>
              </a:ext>
            </a:extLst>
          </p:cNvPr>
          <p:cNvPicPr>
            <a:picLocks noChangeAspect="1"/>
          </p:cNvPicPr>
          <p:nvPr/>
        </p:nvPicPr>
        <p:blipFill>
          <a:blip r:embed="rId5"/>
          <a:stretch>
            <a:fillRect/>
          </a:stretch>
        </p:blipFill>
        <p:spPr>
          <a:xfrm>
            <a:off x="3465204" y="1438083"/>
            <a:ext cx="4906772" cy="2048866"/>
          </a:xfrm>
          <a:prstGeom prst="rect">
            <a:avLst/>
          </a:prstGeom>
        </p:spPr>
      </p:pic>
      <p:sp>
        <p:nvSpPr>
          <p:cNvPr id="9" name="TextBox 8">
            <a:extLst>
              <a:ext uri="{FF2B5EF4-FFF2-40B4-BE49-F238E27FC236}">
                <a16:creationId xmlns:a16="http://schemas.microsoft.com/office/drawing/2014/main" id="{FC53836D-41B0-CA4D-8EEF-D171C63B12BE}"/>
              </a:ext>
            </a:extLst>
          </p:cNvPr>
          <p:cNvSpPr txBox="1"/>
          <p:nvPr/>
        </p:nvSpPr>
        <p:spPr>
          <a:xfrm>
            <a:off x="3301092" y="3545790"/>
            <a:ext cx="5299569" cy="923330"/>
          </a:xfrm>
          <a:prstGeom prst="rect">
            <a:avLst/>
          </a:prstGeom>
          <a:noFill/>
        </p:spPr>
        <p:txBody>
          <a:bodyPr wrap="square" rtlCol="0">
            <a:spAutoFit/>
          </a:bodyPr>
          <a:lstStyle/>
          <a:p>
            <a:r>
              <a:rPr lang="en-US" dirty="0">
                <a:latin typeface="Gill Sans MT" panose="020B0502020104020203" pitchFamily="34" charset="77"/>
              </a:rPr>
              <a:t>Agent-based simulation of urban residential dynamics and land rent change in a gentrifying area of Boston [2]</a:t>
            </a:r>
          </a:p>
          <a:p>
            <a:endParaRPr lang="en-US" dirty="0">
              <a:latin typeface="Gill Sans MT" panose="020B0502020104020203" pitchFamily="34" charset="77"/>
            </a:endParaRPr>
          </a:p>
        </p:txBody>
      </p:sp>
      <p:sp>
        <p:nvSpPr>
          <p:cNvPr id="10" name="TextBox 9">
            <a:extLst>
              <a:ext uri="{FF2B5EF4-FFF2-40B4-BE49-F238E27FC236}">
                <a16:creationId xmlns:a16="http://schemas.microsoft.com/office/drawing/2014/main" id="{4F7C0160-1A0E-FF48-AFFA-339E2DD9F82D}"/>
              </a:ext>
            </a:extLst>
          </p:cNvPr>
          <p:cNvSpPr txBox="1"/>
          <p:nvPr/>
        </p:nvSpPr>
        <p:spPr>
          <a:xfrm>
            <a:off x="8653906" y="4007455"/>
            <a:ext cx="3254968" cy="646331"/>
          </a:xfrm>
          <a:prstGeom prst="rect">
            <a:avLst/>
          </a:prstGeom>
          <a:noFill/>
        </p:spPr>
        <p:txBody>
          <a:bodyPr wrap="square" rtlCol="0">
            <a:spAutoFit/>
          </a:bodyPr>
          <a:lstStyle/>
          <a:p>
            <a:r>
              <a:rPr lang="en-US" dirty="0">
                <a:latin typeface="Gill Sans MT" panose="020B0502020104020203" pitchFamily="34" charset="77"/>
              </a:rPr>
              <a:t>Modeling gentrification dynamics: A hybrid approach [3]</a:t>
            </a:r>
          </a:p>
        </p:txBody>
      </p:sp>
      <p:pic>
        <p:nvPicPr>
          <p:cNvPr id="11" name="Picture 10">
            <a:extLst>
              <a:ext uri="{FF2B5EF4-FFF2-40B4-BE49-F238E27FC236}">
                <a16:creationId xmlns:a16="http://schemas.microsoft.com/office/drawing/2014/main" id="{1277CB39-49D8-804C-BECF-E58EE0807077}"/>
              </a:ext>
            </a:extLst>
          </p:cNvPr>
          <p:cNvPicPr>
            <a:picLocks noChangeAspect="1"/>
          </p:cNvPicPr>
          <p:nvPr/>
        </p:nvPicPr>
        <p:blipFill>
          <a:blip r:embed="rId6"/>
          <a:stretch>
            <a:fillRect/>
          </a:stretch>
        </p:blipFill>
        <p:spPr>
          <a:xfrm>
            <a:off x="8646071" y="1432417"/>
            <a:ext cx="2694057" cy="2452955"/>
          </a:xfrm>
          <a:prstGeom prst="rect">
            <a:avLst/>
          </a:prstGeom>
        </p:spPr>
      </p:pic>
      <p:sp>
        <p:nvSpPr>
          <p:cNvPr id="15" name="TextBox 14">
            <a:extLst>
              <a:ext uri="{FF2B5EF4-FFF2-40B4-BE49-F238E27FC236}">
                <a16:creationId xmlns:a16="http://schemas.microsoft.com/office/drawing/2014/main" id="{126AF090-6DF8-A542-88D1-8FB331C53EDA}"/>
              </a:ext>
            </a:extLst>
          </p:cNvPr>
          <p:cNvSpPr txBox="1"/>
          <p:nvPr/>
        </p:nvSpPr>
        <p:spPr>
          <a:xfrm>
            <a:off x="7592972" y="5029644"/>
            <a:ext cx="2688418" cy="923330"/>
          </a:xfrm>
          <a:prstGeom prst="rect">
            <a:avLst/>
          </a:prstGeom>
          <a:noFill/>
        </p:spPr>
        <p:txBody>
          <a:bodyPr wrap="square" rtlCol="0">
            <a:spAutoFit/>
          </a:bodyPr>
          <a:lstStyle/>
          <a:p>
            <a:r>
              <a:rPr lang="en-US" dirty="0">
                <a:latin typeface="Gill Sans MT" panose="020B0502020104020203" pitchFamily="34" charset="77"/>
              </a:rPr>
              <a:t>The rent gap revisited: gentrification in point Chevalier,  Auckland [4]</a:t>
            </a:r>
          </a:p>
        </p:txBody>
      </p:sp>
      <p:pic>
        <p:nvPicPr>
          <p:cNvPr id="16" name="Picture 15">
            <a:extLst>
              <a:ext uri="{FF2B5EF4-FFF2-40B4-BE49-F238E27FC236}">
                <a16:creationId xmlns:a16="http://schemas.microsoft.com/office/drawing/2014/main" id="{ED0E7427-77A5-A148-B344-E5802BE23517}"/>
              </a:ext>
            </a:extLst>
          </p:cNvPr>
          <p:cNvPicPr>
            <a:picLocks noChangeAspect="1"/>
          </p:cNvPicPr>
          <p:nvPr/>
        </p:nvPicPr>
        <p:blipFill>
          <a:blip r:embed="rId7"/>
          <a:stretch>
            <a:fillRect/>
          </a:stretch>
        </p:blipFill>
        <p:spPr>
          <a:xfrm>
            <a:off x="4326006" y="4360575"/>
            <a:ext cx="3185168" cy="2261469"/>
          </a:xfrm>
          <a:prstGeom prst="rect">
            <a:avLst/>
          </a:prstGeom>
        </p:spPr>
      </p:pic>
    </p:spTree>
    <p:extLst>
      <p:ext uri="{BB962C8B-B14F-4D97-AF65-F5344CB8AC3E}">
        <p14:creationId xmlns:p14="http://schemas.microsoft.com/office/powerpoint/2010/main" val="3836523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3CE-D238-7E41-BC90-CBCF046BC8F6}"/>
              </a:ext>
            </a:extLst>
          </p:cNvPr>
          <p:cNvSpPr>
            <a:spLocks noGrp="1"/>
          </p:cNvSpPr>
          <p:nvPr>
            <p:ph type="title"/>
          </p:nvPr>
        </p:nvSpPr>
        <p:spPr>
          <a:xfrm>
            <a:off x="838200" y="365125"/>
            <a:ext cx="8734425" cy="1325563"/>
          </a:xfrm>
        </p:spPr>
        <p:txBody>
          <a:bodyPr/>
          <a:lstStyle/>
          <a:p>
            <a:r>
              <a:rPr lang="en-US" dirty="0">
                <a:latin typeface="Gill Sans MT" panose="020B0502020104020203" pitchFamily="34" charset="77"/>
              </a:rPr>
              <a:t>Model Design: Data &amp; Environment</a:t>
            </a:r>
          </a:p>
        </p:txBody>
      </p:sp>
      <p:sp>
        <p:nvSpPr>
          <p:cNvPr id="3" name="Content Placeholder 2">
            <a:extLst>
              <a:ext uri="{FF2B5EF4-FFF2-40B4-BE49-F238E27FC236}">
                <a16:creationId xmlns:a16="http://schemas.microsoft.com/office/drawing/2014/main" id="{4928476A-7D95-4949-9A75-536FB8004270}"/>
              </a:ext>
            </a:extLst>
          </p:cNvPr>
          <p:cNvSpPr>
            <a:spLocks noGrp="1"/>
          </p:cNvSpPr>
          <p:nvPr>
            <p:ph idx="1"/>
          </p:nvPr>
        </p:nvSpPr>
        <p:spPr>
          <a:xfrm>
            <a:off x="838199" y="1511300"/>
            <a:ext cx="10784305" cy="4588711"/>
          </a:xfrm>
        </p:spPr>
        <p:txBody>
          <a:bodyPr>
            <a:normAutofit lnSpcReduction="10000"/>
          </a:bodyPr>
          <a:lstStyle/>
          <a:p>
            <a:pPr marL="0" indent="0">
              <a:buNone/>
            </a:pPr>
            <a:r>
              <a:rPr lang="en-US" dirty="0">
                <a:latin typeface="Gill Sans MT" panose="020B0502020104020203" pitchFamily="34" charset="77"/>
              </a:rPr>
              <a:t>Data</a:t>
            </a:r>
          </a:p>
          <a:p>
            <a:pPr lvl="1"/>
            <a:r>
              <a:rPr lang="en-US" dirty="0">
                <a:latin typeface="Gill Sans MT" panose="020B0502020104020203" pitchFamily="34" charset="77"/>
              </a:rPr>
              <a:t>Stylized on the real-world data of Washington, D.C. 131 neighborhoods from 2010 to 2014</a:t>
            </a:r>
          </a:p>
          <a:p>
            <a:pPr lvl="1"/>
            <a:r>
              <a:rPr lang="en-US" dirty="0">
                <a:latin typeface="Gill Sans MT" panose="020B0502020104020203" pitchFamily="34" charset="77"/>
              </a:rPr>
              <a:t>Income, budget, housing, and land rent price data extracted from: </a:t>
            </a:r>
          </a:p>
          <a:p>
            <a:pPr lvl="2"/>
            <a:r>
              <a:rPr lang="en-US" dirty="0">
                <a:latin typeface="Gill Sans MT" panose="020B0502020104020203" pitchFamily="34" charset="77"/>
              </a:rPr>
              <a:t>United States Census Bureau </a:t>
            </a:r>
          </a:p>
          <a:p>
            <a:pPr lvl="2"/>
            <a:r>
              <a:rPr lang="en-US" dirty="0">
                <a:latin typeface="Gill Sans MT" panose="020B0502020104020203" pitchFamily="34" charset="77"/>
              </a:rPr>
              <a:t>Mayor Muriel Bowser Office of Planning </a:t>
            </a:r>
          </a:p>
          <a:p>
            <a:pPr lvl="2"/>
            <a:r>
              <a:rPr lang="en-US" dirty="0">
                <a:latin typeface="Gill Sans MT" panose="020B0502020104020203" pitchFamily="34" charset="77"/>
              </a:rPr>
              <a:t>Economic Policy Institute</a:t>
            </a:r>
          </a:p>
          <a:p>
            <a:pPr lvl="2"/>
            <a:r>
              <a:rPr lang="en-US" dirty="0">
                <a:latin typeface="Gill Sans MT" panose="020B0502020104020203" pitchFamily="34" charset="77"/>
              </a:rPr>
              <a:t>Urban Land Institute </a:t>
            </a:r>
          </a:p>
          <a:p>
            <a:pPr marL="0" indent="0">
              <a:buNone/>
            </a:pPr>
            <a:r>
              <a:rPr lang="en-US" dirty="0">
                <a:latin typeface="Gill Sans MT" panose="020B0502020104020203" pitchFamily="34" charset="77"/>
              </a:rPr>
              <a:t>Environment</a:t>
            </a:r>
          </a:p>
          <a:p>
            <a:pPr lvl="1"/>
            <a:r>
              <a:rPr lang="en-US" dirty="0">
                <a:latin typeface="Gill Sans MT" panose="020B0502020104020203" pitchFamily="34" charset="77"/>
              </a:rPr>
              <a:t>Moore neighborhood to generate an abstract spatial representation</a:t>
            </a:r>
          </a:p>
          <a:p>
            <a:pPr lvl="1"/>
            <a:r>
              <a:rPr lang="en-US" dirty="0">
                <a:latin typeface="Gill Sans MT" panose="020B0502020104020203" pitchFamily="34" charset="77"/>
              </a:rPr>
              <a:t>Voronoi tessellations representing a region in the city (e.g., a neighborhood)</a:t>
            </a:r>
          </a:p>
          <a:p>
            <a:pPr lvl="1"/>
            <a:r>
              <a:rPr lang="en-US" dirty="0">
                <a:latin typeface="Gill Sans MT" panose="020B0502020104020203" pitchFamily="34" charset="77"/>
              </a:rPr>
              <a:t>Burgess’s [1] Zonal Model by Burgess with the CBD in the core, then the inner-city, and then the suburbia</a:t>
            </a:r>
          </a:p>
          <a:p>
            <a:pPr marL="0" indent="0">
              <a:buNone/>
            </a:pPr>
            <a:endParaRPr lang="en-US" dirty="0">
              <a:latin typeface="Gill Sans MT" panose="020B0502020104020203" pitchFamily="34" charset="77"/>
            </a:endParaRPr>
          </a:p>
          <a:p>
            <a:pPr marL="0" indent="0">
              <a:buNone/>
            </a:pPr>
            <a:endParaRPr lang="en-US" dirty="0">
              <a:latin typeface="Gill Sans MT" panose="020B0502020104020203" pitchFamily="34" charset="77"/>
            </a:endParaRPr>
          </a:p>
        </p:txBody>
      </p:sp>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sp>
        <p:nvSpPr>
          <p:cNvPr id="5" name="TextBox 4">
            <a:extLst>
              <a:ext uri="{FF2B5EF4-FFF2-40B4-BE49-F238E27FC236}">
                <a16:creationId xmlns:a16="http://schemas.microsoft.com/office/drawing/2014/main" id="{14228399-6A5C-9344-907C-A4E4E9B5594C}"/>
              </a:ext>
            </a:extLst>
          </p:cNvPr>
          <p:cNvSpPr txBox="1"/>
          <p:nvPr/>
        </p:nvSpPr>
        <p:spPr>
          <a:xfrm>
            <a:off x="239173" y="6328611"/>
            <a:ext cx="2131048" cy="338554"/>
          </a:xfrm>
          <a:prstGeom prst="rect">
            <a:avLst/>
          </a:prstGeom>
          <a:noFill/>
        </p:spPr>
        <p:txBody>
          <a:bodyPr wrap="square" rtlCol="0">
            <a:spAutoFit/>
          </a:bodyPr>
          <a:lstStyle/>
          <a:p>
            <a:r>
              <a:rPr lang="en-US" sz="1600" dirty="0">
                <a:latin typeface="Gill Sans MT" panose="020B0502020104020203" pitchFamily="34" charset="77"/>
              </a:rPr>
              <a:t>[1] E. W. Burgess, 1925</a:t>
            </a:r>
          </a:p>
        </p:txBody>
      </p:sp>
    </p:spTree>
    <p:extLst>
      <p:ext uri="{BB962C8B-B14F-4D97-AF65-F5344CB8AC3E}">
        <p14:creationId xmlns:p14="http://schemas.microsoft.com/office/powerpoint/2010/main" val="803334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3CE-D238-7E41-BC90-CBCF046BC8F6}"/>
              </a:ext>
            </a:extLst>
          </p:cNvPr>
          <p:cNvSpPr>
            <a:spLocks noGrp="1"/>
          </p:cNvSpPr>
          <p:nvPr>
            <p:ph type="title"/>
          </p:nvPr>
        </p:nvSpPr>
        <p:spPr>
          <a:xfrm>
            <a:off x="838200" y="365125"/>
            <a:ext cx="8734425" cy="1325563"/>
          </a:xfrm>
        </p:spPr>
        <p:txBody>
          <a:bodyPr/>
          <a:lstStyle/>
          <a:p>
            <a:r>
              <a:rPr lang="en-US" dirty="0">
                <a:latin typeface="Gill Sans MT" panose="020B0502020104020203" pitchFamily="34" charset="77"/>
              </a:rPr>
              <a:t>Model Design: Agent Classes</a:t>
            </a:r>
          </a:p>
        </p:txBody>
      </p:sp>
      <p:sp>
        <p:nvSpPr>
          <p:cNvPr id="3" name="Content Placeholder 2">
            <a:extLst>
              <a:ext uri="{FF2B5EF4-FFF2-40B4-BE49-F238E27FC236}">
                <a16:creationId xmlns:a16="http://schemas.microsoft.com/office/drawing/2014/main" id="{4928476A-7D95-4949-9A75-536FB8004270}"/>
              </a:ext>
            </a:extLst>
          </p:cNvPr>
          <p:cNvSpPr>
            <a:spLocks noGrp="1"/>
          </p:cNvSpPr>
          <p:nvPr>
            <p:ph idx="1"/>
          </p:nvPr>
        </p:nvSpPr>
        <p:spPr>
          <a:xfrm>
            <a:off x="838200" y="1690688"/>
            <a:ext cx="5991225" cy="2343150"/>
          </a:xfrm>
        </p:spPr>
        <p:txBody>
          <a:bodyPr>
            <a:normAutofit/>
          </a:bodyPr>
          <a:lstStyle/>
          <a:p>
            <a:r>
              <a:rPr lang="en-US" dirty="0">
                <a:latin typeface="Gill Sans MT" panose="020B0502020104020203" pitchFamily="34" charset="77"/>
              </a:rPr>
              <a:t>Professionals and non-professionals</a:t>
            </a:r>
          </a:p>
          <a:p>
            <a:r>
              <a:rPr lang="en-US" dirty="0">
                <a:latin typeface="Gill Sans MT" panose="020B0502020104020203" pitchFamily="34" charset="77"/>
              </a:rPr>
              <a:t>Developers</a:t>
            </a:r>
          </a:p>
          <a:p>
            <a:r>
              <a:rPr lang="en-US" dirty="0">
                <a:latin typeface="Gill Sans MT" panose="020B0502020104020203" pitchFamily="34" charset="77"/>
              </a:rPr>
              <a:t>Properties</a:t>
            </a:r>
          </a:p>
          <a:p>
            <a:pPr marL="0" indent="0">
              <a:buNone/>
            </a:pPr>
            <a:endParaRPr lang="en-US" dirty="0">
              <a:latin typeface="Gill Sans MT" panose="020B0502020104020203" pitchFamily="34" charset="77"/>
            </a:endParaRPr>
          </a:p>
        </p:txBody>
      </p:sp>
      <p:pic>
        <p:nvPicPr>
          <p:cNvPr id="4" name="Picture 3">
            <a:extLst>
              <a:ext uri="{FF2B5EF4-FFF2-40B4-BE49-F238E27FC236}">
                <a16:creationId xmlns:a16="http://schemas.microsoft.com/office/drawing/2014/main" id="{5D07A79A-8780-124A-87CF-78D0A23E7C8F}"/>
              </a:ext>
            </a:extLst>
          </p:cNvPr>
          <p:cNvPicPr>
            <a:picLocks noChangeAspect="1"/>
          </p:cNvPicPr>
          <p:nvPr/>
        </p:nvPicPr>
        <p:blipFill>
          <a:blip r:embed="rId3"/>
          <a:stretch>
            <a:fillRect/>
          </a:stretch>
        </p:blipFill>
        <p:spPr>
          <a:xfrm>
            <a:off x="9846720" y="0"/>
            <a:ext cx="2032000" cy="1511300"/>
          </a:xfrm>
          <a:prstGeom prst="rect">
            <a:avLst/>
          </a:prstGeom>
        </p:spPr>
      </p:pic>
      <p:pic>
        <p:nvPicPr>
          <p:cNvPr id="6" name="Picture 5">
            <a:extLst>
              <a:ext uri="{FF2B5EF4-FFF2-40B4-BE49-F238E27FC236}">
                <a16:creationId xmlns:a16="http://schemas.microsoft.com/office/drawing/2014/main" id="{C81F877E-277E-D24D-AB17-CE9D935C4480}"/>
              </a:ext>
            </a:extLst>
          </p:cNvPr>
          <p:cNvPicPr>
            <a:picLocks noChangeAspect="1"/>
          </p:cNvPicPr>
          <p:nvPr/>
        </p:nvPicPr>
        <p:blipFill>
          <a:blip r:embed="rId4"/>
          <a:stretch>
            <a:fillRect/>
          </a:stretch>
        </p:blipFill>
        <p:spPr>
          <a:xfrm>
            <a:off x="4741379" y="2437361"/>
            <a:ext cx="6125896" cy="3192954"/>
          </a:xfrm>
          <a:prstGeom prst="rect">
            <a:avLst/>
          </a:prstGeom>
        </p:spPr>
      </p:pic>
      <p:sp>
        <p:nvSpPr>
          <p:cNvPr id="7" name="TextBox 6">
            <a:extLst>
              <a:ext uri="{FF2B5EF4-FFF2-40B4-BE49-F238E27FC236}">
                <a16:creationId xmlns:a16="http://schemas.microsoft.com/office/drawing/2014/main" id="{764A0CE3-D82F-7F40-B91C-149D4E1921C0}"/>
              </a:ext>
            </a:extLst>
          </p:cNvPr>
          <p:cNvSpPr txBox="1"/>
          <p:nvPr/>
        </p:nvSpPr>
        <p:spPr>
          <a:xfrm>
            <a:off x="5074378" y="5776088"/>
            <a:ext cx="5924925" cy="461665"/>
          </a:xfrm>
          <a:prstGeom prst="rect">
            <a:avLst/>
          </a:prstGeom>
          <a:noFill/>
        </p:spPr>
        <p:txBody>
          <a:bodyPr wrap="square" rtlCol="0">
            <a:spAutoFit/>
          </a:bodyPr>
          <a:lstStyle/>
          <a:p>
            <a:r>
              <a:rPr lang="en-US" sz="2400" dirty="0">
                <a:latin typeface="Gill Sans MT" panose="020B0502020104020203" pitchFamily="34" charset="77"/>
              </a:rPr>
              <a:t>Agents interacting in a model environment [1]</a:t>
            </a:r>
          </a:p>
        </p:txBody>
      </p:sp>
      <p:sp>
        <p:nvSpPr>
          <p:cNvPr id="8" name="TextBox 7">
            <a:extLst>
              <a:ext uri="{FF2B5EF4-FFF2-40B4-BE49-F238E27FC236}">
                <a16:creationId xmlns:a16="http://schemas.microsoft.com/office/drawing/2014/main" id="{71622C12-473E-0545-80AC-3F57455F20D8}"/>
              </a:ext>
            </a:extLst>
          </p:cNvPr>
          <p:cNvSpPr txBox="1"/>
          <p:nvPr/>
        </p:nvSpPr>
        <p:spPr>
          <a:xfrm>
            <a:off x="239173" y="6328611"/>
            <a:ext cx="3312410" cy="338554"/>
          </a:xfrm>
          <a:prstGeom prst="rect">
            <a:avLst/>
          </a:prstGeom>
          <a:noFill/>
        </p:spPr>
        <p:txBody>
          <a:bodyPr wrap="square" rtlCol="0">
            <a:spAutoFit/>
          </a:bodyPr>
          <a:lstStyle/>
          <a:p>
            <a:r>
              <a:rPr lang="en-US" sz="1600" dirty="0">
                <a:latin typeface="Gill Sans MT" panose="020B0502020104020203" pitchFamily="34" charset="77"/>
              </a:rPr>
              <a:t>[1] C. M. </a:t>
            </a:r>
            <a:r>
              <a:rPr lang="en-US" sz="1600" dirty="0" err="1">
                <a:latin typeface="Gill Sans MT" panose="020B0502020104020203" pitchFamily="34" charset="77"/>
              </a:rPr>
              <a:t>Macal</a:t>
            </a:r>
            <a:r>
              <a:rPr lang="en-US" sz="1600" dirty="0">
                <a:latin typeface="Gill Sans MT" panose="020B0502020104020203" pitchFamily="34" charset="77"/>
              </a:rPr>
              <a:t> and M. J. North, 2011</a:t>
            </a:r>
          </a:p>
        </p:txBody>
      </p:sp>
    </p:spTree>
    <p:extLst>
      <p:ext uri="{BB962C8B-B14F-4D97-AF65-F5344CB8AC3E}">
        <p14:creationId xmlns:p14="http://schemas.microsoft.com/office/powerpoint/2010/main" val="2004745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4184</TotalTime>
  <Words>1654</Words>
  <Application>Microsoft Macintosh PowerPoint</Application>
  <PresentationFormat>Widescreen</PresentationFormat>
  <Paragraphs>173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Gill Sans MT</vt:lpstr>
      <vt:lpstr>Office Theme</vt:lpstr>
      <vt:lpstr>CAPTURING THE EFFECTS OF GENTRIFICATION ON PROPERTY VALUES: AN AGENT-BASED MODELING APPROACH</vt:lpstr>
      <vt:lpstr>PowerPoint Presentation</vt:lpstr>
      <vt:lpstr>Introduction</vt:lpstr>
      <vt:lpstr>Background: Urban Processes</vt:lpstr>
      <vt:lpstr>Background: Gentrification</vt:lpstr>
      <vt:lpstr>Background: Rent Gap Theory</vt:lpstr>
      <vt:lpstr>Gentrification Models</vt:lpstr>
      <vt:lpstr>Model Design: Data &amp; Environment</vt:lpstr>
      <vt:lpstr>Model Design: Agent Classes</vt:lpstr>
      <vt:lpstr>PowerPoint Presentation</vt:lpstr>
      <vt:lpstr>PowerPoint Presentation</vt:lpstr>
      <vt:lpstr>Model Design: Gentrification</vt:lpstr>
      <vt:lpstr>PowerPoint Presentation</vt:lpstr>
      <vt:lpstr>Results</vt:lpstr>
      <vt:lpstr>PowerPoint Presentation</vt:lpstr>
      <vt:lpstr>PowerPoint Presentation</vt:lpstr>
      <vt:lpstr>PowerPoint Presentation</vt:lpstr>
      <vt:lpstr>PowerPoint Presentation</vt:lpstr>
      <vt:lpstr>Conclusion: Supply and Demand</vt:lpstr>
      <vt:lpstr>Further work</vt:lpstr>
      <vt:lpstr>Thank You! Welcoming Questions and Comments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CAPTURING THE EFFECTS OF GENTRIFICATION ON PROPERTY VALUES: AN AGENT-BASED MODELING APPROACH</dc:title>
  <dc:creator>Microsoft Office User</dc:creator>
  <cp:lastModifiedBy>Andrew T Crooks</cp:lastModifiedBy>
  <cp:revision>133</cp:revision>
  <dcterms:created xsi:type="dcterms:W3CDTF">2019-10-22T22:29:38Z</dcterms:created>
  <dcterms:modified xsi:type="dcterms:W3CDTF">2019-10-25T23:07:16Z</dcterms:modified>
</cp:coreProperties>
</file>